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126"/>
  </p:notesMasterIdLst>
  <p:sldIdLst>
    <p:sldId id="256" r:id="rId2"/>
    <p:sldId id="257" r:id="rId3"/>
    <p:sldId id="258" r:id="rId4"/>
    <p:sldId id="259" r:id="rId5"/>
    <p:sldId id="260" r:id="rId6"/>
    <p:sldId id="261" r:id="rId7"/>
    <p:sldId id="262" r:id="rId8"/>
    <p:sldId id="263" r:id="rId9"/>
    <p:sldId id="264" r:id="rId10"/>
    <p:sldId id="265" r:id="rId11"/>
    <p:sldId id="266" r:id="rId12"/>
    <p:sldId id="272" r:id="rId13"/>
    <p:sldId id="312" r:id="rId14"/>
    <p:sldId id="313" r:id="rId15"/>
    <p:sldId id="314" r:id="rId16"/>
    <p:sldId id="315" r:id="rId17"/>
    <p:sldId id="316" r:id="rId18"/>
    <p:sldId id="317" r:id="rId19"/>
    <p:sldId id="318" r:id="rId20"/>
    <p:sldId id="319" r:id="rId21"/>
    <p:sldId id="320" r:id="rId22"/>
    <p:sldId id="329" r:id="rId23"/>
    <p:sldId id="324" r:id="rId24"/>
    <p:sldId id="325" r:id="rId25"/>
    <p:sldId id="326" r:id="rId26"/>
    <p:sldId id="354" r:id="rId27"/>
    <p:sldId id="355" r:id="rId28"/>
    <p:sldId id="328" r:id="rId29"/>
    <p:sldId id="330" r:id="rId30"/>
    <p:sldId id="332" r:id="rId31"/>
    <p:sldId id="327" r:id="rId32"/>
    <p:sldId id="331" r:id="rId33"/>
    <p:sldId id="333" r:id="rId34"/>
    <p:sldId id="358" r:id="rId35"/>
    <p:sldId id="334" r:id="rId36"/>
    <p:sldId id="273" r:id="rId37"/>
    <p:sldId id="275" r:id="rId38"/>
    <p:sldId id="276" r:id="rId39"/>
    <p:sldId id="277" r:id="rId40"/>
    <p:sldId id="357" r:id="rId41"/>
    <p:sldId id="278" r:id="rId42"/>
    <p:sldId id="279" r:id="rId43"/>
    <p:sldId id="335" r:id="rId44"/>
    <p:sldId id="280" r:id="rId45"/>
    <p:sldId id="281" r:id="rId46"/>
    <p:sldId id="282" r:id="rId47"/>
    <p:sldId id="336" r:id="rId48"/>
    <p:sldId id="283" r:id="rId49"/>
    <p:sldId id="284" r:id="rId50"/>
    <p:sldId id="356" r:id="rId51"/>
    <p:sldId id="337" r:id="rId52"/>
    <p:sldId id="339" r:id="rId53"/>
    <p:sldId id="352" r:id="rId54"/>
    <p:sldId id="359" r:id="rId55"/>
    <p:sldId id="338" r:id="rId56"/>
    <p:sldId id="340" r:id="rId57"/>
    <p:sldId id="341" r:id="rId58"/>
    <p:sldId id="347" r:id="rId59"/>
    <p:sldId id="344" r:id="rId60"/>
    <p:sldId id="345" r:id="rId61"/>
    <p:sldId id="346" r:id="rId62"/>
    <p:sldId id="343" r:id="rId63"/>
    <p:sldId id="348" r:id="rId64"/>
    <p:sldId id="349" r:id="rId65"/>
    <p:sldId id="350" r:id="rId66"/>
    <p:sldId id="342" r:id="rId67"/>
    <p:sldId id="351" r:id="rId68"/>
    <p:sldId id="363" r:id="rId69"/>
    <p:sldId id="285" r:id="rId70"/>
    <p:sldId id="310" r:id="rId71"/>
    <p:sldId id="289" r:id="rId72"/>
    <p:sldId id="290" r:id="rId73"/>
    <p:sldId id="291" r:id="rId74"/>
    <p:sldId id="292" r:id="rId75"/>
    <p:sldId id="293" r:id="rId76"/>
    <p:sldId id="294" r:id="rId77"/>
    <p:sldId id="295" r:id="rId78"/>
    <p:sldId id="362" r:id="rId79"/>
    <p:sldId id="296" r:id="rId80"/>
    <p:sldId id="364" r:id="rId81"/>
    <p:sldId id="353" r:id="rId82"/>
    <p:sldId id="297" r:id="rId83"/>
    <p:sldId id="361" r:id="rId84"/>
    <p:sldId id="360" r:id="rId85"/>
    <p:sldId id="323" r:id="rId86"/>
    <p:sldId id="365" r:id="rId87"/>
    <p:sldId id="366" r:id="rId88"/>
    <p:sldId id="367" r:id="rId89"/>
    <p:sldId id="368" r:id="rId90"/>
    <p:sldId id="369" r:id="rId91"/>
    <p:sldId id="370" r:id="rId92"/>
    <p:sldId id="371" r:id="rId93"/>
    <p:sldId id="372" r:id="rId94"/>
    <p:sldId id="373" r:id="rId95"/>
    <p:sldId id="374" r:id="rId96"/>
    <p:sldId id="375" r:id="rId97"/>
    <p:sldId id="376" r:id="rId98"/>
    <p:sldId id="377" r:id="rId99"/>
    <p:sldId id="378" r:id="rId100"/>
    <p:sldId id="380" r:id="rId101"/>
    <p:sldId id="381" r:id="rId102"/>
    <p:sldId id="382" r:id="rId103"/>
    <p:sldId id="383" r:id="rId104"/>
    <p:sldId id="384" r:id="rId105"/>
    <p:sldId id="385" r:id="rId106"/>
    <p:sldId id="386" r:id="rId107"/>
    <p:sldId id="387" r:id="rId108"/>
    <p:sldId id="388" r:id="rId109"/>
    <p:sldId id="390" r:id="rId110"/>
    <p:sldId id="400" r:id="rId111"/>
    <p:sldId id="401" r:id="rId112"/>
    <p:sldId id="402" r:id="rId113"/>
    <p:sldId id="403" r:id="rId114"/>
    <p:sldId id="404" r:id="rId115"/>
    <p:sldId id="393" r:id="rId116"/>
    <p:sldId id="399" r:id="rId117"/>
    <p:sldId id="398" r:id="rId118"/>
    <p:sldId id="389" r:id="rId119"/>
    <p:sldId id="394" r:id="rId120"/>
    <p:sldId id="395" r:id="rId121"/>
    <p:sldId id="391" r:id="rId122"/>
    <p:sldId id="396" r:id="rId123"/>
    <p:sldId id="397" r:id="rId124"/>
    <p:sldId id="392" r:id="rId12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43"/>
    <p:restoredTop sz="80877"/>
  </p:normalViewPr>
  <p:slideViewPr>
    <p:cSldViewPr snapToGrid="0" snapToObjects="1">
      <p:cViewPr varScale="1">
        <p:scale>
          <a:sx n="97" d="100"/>
          <a:sy n="97" d="100"/>
        </p:scale>
        <p:origin x="97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notesMaster" Target="notesMasters/notesMaster1.xml"/><Relationship Id="rId127" Type="http://schemas.openxmlformats.org/officeDocument/2006/relationships/presProps" Target="presProps.xml"/><Relationship Id="rId128" Type="http://schemas.openxmlformats.org/officeDocument/2006/relationships/viewProps" Target="viewProps.xml"/><Relationship Id="rId12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lstStyle>
            <a:lvl1pPr marL="0" marR="0" lvl="0" indent="0" algn="l" rtl="0">
              <a:lnSpc>
                <a:spcPct val="117999"/>
              </a:lnSpc>
              <a:spcBef>
                <a:spcPts val="0"/>
              </a:spcBef>
              <a:buNone/>
              <a:defRPr sz="2200" b="0" i="0" u="none" strike="noStrike" cap="none">
                <a:latin typeface="Helvetica Neue"/>
                <a:ea typeface="Helvetica Neue"/>
                <a:cs typeface="Helvetica Neue"/>
                <a:sym typeface="Helvetica Neue"/>
              </a:defRPr>
            </a:lvl1pPr>
            <a:lvl2pPr marL="457200" marR="0" lvl="1" indent="228600" algn="l" rtl="0">
              <a:lnSpc>
                <a:spcPct val="117999"/>
              </a:lnSpc>
              <a:spcBef>
                <a:spcPts val="0"/>
              </a:spcBef>
              <a:buNone/>
              <a:defRPr sz="2200" b="0" i="0" u="none" strike="noStrike" cap="none">
                <a:latin typeface="Helvetica Neue"/>
                <a:ea typeface="Helvetica Neue"/>
                <a:cs typeface="Helvetica Neue"/>
                <a:sym typeface="Helvetica Neue"/>
              </a:defRPr>
            </a:lvl2pPr>
            <a:lvl3pPr marL="914400" marR="0" lvl="2" indent="457200" algn="l" rtl="0">
              <a:lnSpc>
                <a:spcPct val="117999"/>
              </a:lnSpc>
              <a:spcBef>
                <a:spcPts val="0"/>
              </a:spcBef>
              <a:buNone/>
              <a:defRPr sz="2200" b="0" i="0" u="none" strike="noStrike" cap="none">
                <a:latin typeface="Helvetica Neue"/>
                <a:ea typeface="Helvetica Neue"/>
                <a:cs typeface="Helvetica Neue"/>
                <a:sym typeface="Helvetica Neue"/>
              </a:defRPr>
            </a:lvl3pPr>
            <a:lvl4pPr marL="1371600" marR="0" lvl="3" indent="685800" algn="l" rtl="0">
              <a:lnSpc>
                <a:spcPct val="117999"/>
              </a:lnSpc>
              <a:spcBef>
                <a:spcPts val="0"/>
              </a:spcBef>
              <a:buNone/>
              <a:defRPr sz="2200" b="0" i="0" u="none" strike="noStrike" cap="none">
                <a:latin typeface="Helvetica Neue"/>
                <a:ea typeface="Helvetica Neue"/>
                <a:cs typeface="Helvetica Neue"/>
                <a:sym typeface="Helvetica Neue"/>
              </a:defRPr>
            </a:lvl4pPr>
            <a:lvl5pPr marL="1828800" marR="0" lvl="4" indent="914400" algn="l" rtl="0">
              <a:lnSpc>
                <a:spcPct val="117999"/>
              </a:lnSpc>
              <a:spcBef>
                <a:spcPts val="0"/>
              </a:spcBef>
              <a:buNone/>
              <a:defRPr sz="2200" b="0" i="0" u="none" strike="noStrike" cap="none">
                <a:latin typeface="Helvetica Neue"/>
                <a:ea typeface="Helvetica Neue"/>
                <a:cs typeface="Helvetica Neue"/>
                <a:sym typeface="Helvetica Neue"/>
              </a:defRPr>
            </a:lvl5pPr>
            <a:lvl6pPr marL="2286000" marR="0" lvl="5" indent="1143000" algn="l" rtl="0">
              <a:lnSpc>
                <a:spcPct val="117999"/>
              </a:lnSpc>
              <a:spcBef>
                <a:spcPts val="0"/>
              </a:spcBef>
              <a:buNone/>
              <a:defRPr sz="2200" b="0" i="0" u="none" strike="noStrike" cap="none">
                <a:latin typeface="Helvetica Neue"/>
                <a:ea typeface="Helvetica Neue"/>
                <a:cs typeface="Helvetica Neue"/>
                <a:sym typeface="Helvetica Neue"/>
              </a:defRPr>
            </a:lvl6pPr>
            <a:lvl7pPr marL="2743200" marR="0" lvl="6" indent="1371600" algn="l" rtl="0">
              <a:lnSpc>
                <a:spcPct val="117999"/>
              </a:lnSpc>
              <a:spcBef>
                <a:spcPts val="0"/>
              </a:spcBef>
              <a:buNone/>
              <a:defRPr sz="2200" b="0" i="0" u="none" strike="noStrike" cap="none">
                <a:latin typeface="Helvetica Neue"/>
                <a:ea typeface="Helvetica Neue"/>
                <a:cs typeface="Helvetica Neue"/>
                <a:sym typeface="Helvetica Neue"/>
              </a:defRPr>
            </a:lvl7pPr>
            <a:lvl8pPr marL="3200400" marR="0" lvl="7" indent="1600200" algn="l" rtl="0">
              <a:lnSpc>
                <a:spcPct val="117999"/>
              </a:lnSpc>
              <a:spcBef>
                <a:spcPts val="0"/>
              </a:spcBef>
              <a:buNone/>
              <a:defRPr sz="2200" b="0" i="0" u="none" strike="noStrike" cap="none">
                <a:latin typeface="Helvetica Neue"/>
                <a:ea typeface="Helvetica Neue"/>
                <a:cs typeface="Helvetica Neue"/>
                <a:sym typeface="Helvetica Neue"/>
              </a:defRPr>
            </a:lvl8pPr>
            <a:lvl9pPr marL="3657600" marR="0" lvl="8" indent="1828800" algn="l" rtl="0">
              <a:lnSpc>
                <a:spcPct val="117999"/>
              </a:lnSpc>
              <a:spcBef>
                <a:spcPts val="0"/>
              </a:spcBef>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 Id="rId3" Type="http://schemas.openxmlformats.org/officeDocument/2006/relationships/hyperlink" Target="https://developer.mozilla.org/en-US/docs/Web/HTML/Element/script"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 Id="rId3" Type="http://schemas.openxmlformats.org/officeDocument/2006/relationships/hyperlink" Target="https://developer.mozilla.org/en-US/docs/Web/API/Document_Object_Model"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eveloper.mozilla.org/en-US/docs/Web/JavaScript/Reference/Statements/return" TargetMode="External"/><Relationship Id="rId4" Type="http://schemas.openxmlformats.org/officeDocument/2006/relationships/hyperlink" Target="https://developer.mozilla.org/en-US/docs/Glossary/Scope" TargetMode="External"/><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 Id="rId3" Type="http://schemas.openxmlformats.org/officeDocument/2006/relationships/hyperlink" Target="https://developer.mozilla.org/en-US/docs/Web/HTML/Element/img"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sz="1050" b="1">
                <a:solidFill>
                  <a:srgbClr val="252525"/>
                </a:solidFill>
                <a:highlight>
                  <a:srgbClr val="FFFFFF"/>
                </a:highlight>
                <a:latin typeface="Arial"/>
                <a:ea typeface="Arial"/>
                <a:cs typeface="Arial"/>
                <a:sym typeface="Arial"/>
              </a:rPr>
              <a:t>ECMA = European Computer Manufacturers Association</a:t>
            </a:r>
            <a:r>
              <a:rPr lang="en-US" sz="1050">
                <a:solidFill>
                  <a:srgbClr val="252525"/>
                </a:solidFill>
                <a:highlight>
                  <a:srgbClr val="FFFFFF"/>
                </a:highlight>
                <a:latin typeface="Arial"/>
                <a:ea typeface="Arial"/>
                <a:cs typeface="Arial"/>
                <a:sym typeface="Arial"/>
              </a:rPr>
              <a:t> </a:t>
            </a:r>
          </a:p>
        </p:txBody>
      </p:sp>
      <p:sp>
        <p:nvSpPr>
          <p:cNvPr id="111" name="Shape 111"/>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17" name="Shape 117"/>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54" name="Shape 154"/>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smtClean="0">
                <a:solidFill>
                  <a:schemeClr val="tx1"/>
                </a:solidFill>
                <a:effectLst/>
                <a:latin typeface="Helvetica Neue"/>
                <a:ea typeface="Helvetica Neue"/>
                <a:cs typeface="Helvetica Neue"/>
                <a:sym typeface="Helvetica Neue"/>
              </a:rPr>
              <a:t>For example, client-side extensions allow an application to place elements on an HTML form and respond to user events such as mouse clicks, form input, and page navigation.</a:t>
            </a:r>
            <a:endParaRPr lang="en-US" dirty="0"/>
          </a:p>
        </p:txBody>
      </p:sp>
    </p:spTree>
    <p:extLst>
      <p:ext uri="{BB962C8B-B14F-4D97-AF65-F5344CB8AC3E}">
        <p14:creationId xmlns:p14="http://schemas.microsoft.com/office/powerpoint/2010/main" val="1218780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17999"/>
              </a:lnSpc>
              <a:spcBef>
                <a:spcPts val="0"/>
              </a:spcBef>
              <a:spcAft>
                <a:spcPts val="0"/>
              </a:spcAft>
              <a:buClrTx/>
              <a:buSzTx/>
              <a:buFontTx/>
              <a:buNone/>
              <a:tabLst/>
              <a:defRPr/>
            </a:pPr>
            <a:r>
              <a:rPr lang="en-US" sz="2200" b="0" i="0" u="none" strike="noStrike" kern="1200" cap="none" dirty="0" smtClean="0">
                <a:solidFill>
                  <a:schemeClr val="tx1"/>
                </a:solidFill>
                <a:effectLst/>
                <a:latin typeface="Helvetica Neue"/>
                <a:ea typeface="Helvetica Neue"/>
                <a:cs typeface="Helvetica Neue"/>
                <a:sym typeface="Helvetica Neue"/>
              </a:rPr>
              <a:t>Nearly every browser can run JavaScript and most modern browsers now include a JavaScript console that can be used to run snippets of JavaScript code. </a:t>
            </a:r>
            <a:endParaRPr lang="en-US" dirty="0" smtClean="0"/>
          </a:p>
          <a:p>
            <a:endParaRPr lang="en-US" dirty="0"/>
          </a:p>
        </p:txBody>
      </p:sp>
    </p:spTree>
    <p:extLst>
      <p:ext uri="{BB962C8B-B14F-4D97-AF65-F5344CB8AC3E}">
        <p14:creationId xmlns:p14="http://schemas.microsoft.com/office/powerpoint/2010/main" val="1438969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17999"/>
              </a:lnSpc>
              <a:spcBef>
                <a:spcPts val="0"/>
              </a:spcBef>
              <a:spcAft>
                <a:spcPts val="0"/>
              </a:spcAft>
              <a:buClrTx/>
              <a:buSzTx/>
              <a:buFontTx/>
              <a:buNone/>
              <a:tabLst/>
              <a:defRPr/>
            </a:pPr>
            <a:r>
              <a:rPr lang="en-US" dirty="0" smtClean="0">
                <a:solidFill>
                  <a:srgbClr val="FFC000"/>
                </a:solidFill>
              </a:rPr>
              <a:t>Calculator: </a:t>
            </a:r>
            <a:r>
              <a:rPr lang="en-US" dirty="0" smtClean="0"/>
              <a:t>http://</a:t>
            </a:r>
            <a:r>
              <a:rPr lang="en-US" dirty="0" err="1" smtClean="0"/>
              <a:t>embed.plnkr.co</a:t>
            </a:r>
            <a:r>
              <a:rPr lang="en-US" dirty="0" smtClean="0"/>
              <a:t>/YB9vnC/</a:t>
            </a:r>
          </a:p>
          <a:p>
            <a:endParaRPr lang="en-US" dirty="0"/>
          </a:p>
        </p:txBody>
      </p:sp>
    </p:spTree>
    <p:extLst>
      <p:ext uri="{BB962C8B-B14F-4D97-AF65-F5344CB8AC3E}">
        <p14:creationId xmlns:p14="http://schemas.microsoft.com/office/powerpoint/2010/main" val="198619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smtClean="0">
                <a:solidFill>
                  <a:schemeClr val="tx1"/>
                </a:solidFill>
                <a:effectLst/>
                <a:latin typeface="Helvetica Neue"/>
                <a:ea typeface="Helvetica Neue"/>
                <a:cs typeface="Helvetica Neue"/>
                <a:sym typeface="Helvetica Neue"/>
              </a:rPr>
              <a:t>&lt;script </a:t>
            </a:r>
            <a:r>
              <a:rPr lang="en-US" sz="2200" b="0" i="0" u="none" strike="noStrike" kern="1200" cap="none" dirty="0" err="1" smtClean="0">
                <a:solidFill>
                  <a:schemeClr val="tx1"/>
                </a:solidFill>
                <a:effectLst/>
                <a:latin typeface="Helvetica Neue"/>
                <a:ea typeface="Helvetica Neue"/>
                <a:cs typeface="Helvetica Neue"/>
                <a:sym typeface="Helvetica Neue"/>
              </a:rPr>
              <a:t>src</a:t>
            </a:r>
            <a:r>
              <a:rPr lang="en-US" sz="2200" b="0" i="0" u="none" strike="noStrike" kern="1200" cap="none" dirty="0" smtClean="0">
                <a:solidFill>
                  <a:schemeClr val="tx1"/>
                </a:solidFill>
                <a:effectLst/>
                <a:latin typeface="Helvetica Neue"/>
                <a:ea typeface="Helvetica Neue"/>
                <a:cs typeface="Helvetica Neue"/>
                <a:sym typeface="Helvetica Neue"/>
              </a:rPr>
              <a:t>="scripts/</a:t>
            </a:r>
            <a:r>
              <a:rPr lang="en-US" sz="2200" b="0" i="0" u="none" strike="noStrike" kern="1200" cap="none" dirty="0" err="1" smtClean="0">
                <a:solidFill>
                  <a:schemeClr val="tx1"/>
                </a:solidFill>
                <a:effectLst/>
                <a:latin typeface="Helvetica Neue"/>
                <a:ea typeface="Helvetica Neue"/>
                <a:cs typeface="Helvetica Neue"/>
                <a:sym typeface="Helvetica Neue"/>
              </a:rPr>
              <a:t>main.js</a:t>
            </a:r>
            <a:r>
              <a:rPr lang="en-US" sz="2200" b="0" i="0" u="none" strike="noStrike" kern="1200" cap="none" dirty="0" smtClean="0">
                <a:solidFill>
                  <a:schemeClr val="tx1"/>
                </a:solidFill>
                <a:effectLst/>
                <a:latin typeface="Helvetica Neue"/>
                <a:ea typeface="Helvetica Neue"/>
                <a:cs typeface="Helvetica Neue"/>
                <a:sym typeface="Helvetica Neue"/>
              </a:rPr>
              <a:t>"&gt;&lt;/script&gt;</a:t>
            </a:r>
            <a:endParaRPr lang="en-US" sz="2200" b="0" i="0" u="none" strike="noStrike" kern="1200" cap="none" dirty="0">
              <a:solidFill>
                <a:schemeClr val="tx1"/>
              </a:solidFill>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634370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1" i="0" u="none" strike="noStrike" kern="1200" cap="none" dirty="0" smtClean="0">
                <a:solidFill>
                  <a:schemeClr val="tx1"/>
                </a:solidFill>
                <a:effectLst/>
                <a:latin typeface="Helvetica Neue"/>
                <a:ea typeface="Helvetica Neue"/>
                <a:cs typeface="Helvetica Neue"/>
                <a:sym typeface="Helvetica Neue"/>
              </a:rPr>
              <a:t>Note</a:t>
            </a:r>
            <a:r>
              <a:rPr lang="en-US" sz="2200" b="0" i="0" u="none" strike="noStrike" kern="1200" cap="none" dirty="0" smtClean="0">
                <a:solidFill>
                  <a:schemeClr val="tx1"/>
                </a:solidFill>
                <a:effectLst/>
                <a:latin typeface="Helvetica Neue"/>
                <a:ea typeface="Helvetica Neue"/>
                <a:cs typeface="Helvetica Neue"/>
                <a:sym typeface="Helvetica Neue"/>
              </a:rPr>
              <a:t>: The reason we've put the </a:t>
            </a:r>
            <a:r>
              <a:rPr lang="en-US" sz="2200" b="0" i="0" u="none" strike="noStrike" kern="1200" cap="none" dirty="0" smtClean="0">
                <a:solidFill>
                  <a:schemeClr val="tx1"/>
                </a:solidFill>
                <a:effectLst/>
                <a:latin typeface="Helvetica Neue"/>
                <a:ea typeface="Helvetica Neue"/>
                <a:cs typeface="Helvetica Neue"/>
                <a:sym typeface="Helvetica Neue"/>
                <a:hlinkClick r:id="rId3" tooltip="The HTML &lt;script&gt; element is used to embed or reference executable code; this is typically used to embed or refer to JavaScript code."/>
              </a:rPr>
              <a:t>&lt;script&gt;</a:t>
            </a:r>
            <a:r>
              <a:rPr lang="en-US" sz="2200" b="0" i="0" u="none" strike="noStrike" kern="1200" cap="none" dirty="0" smtClean="0">
                <a:solidFill>
                  <a:schemeClr val="tx1"/>
                </a:solidFill>
                <a:effectLst/>
                <a:latin typeface="Helvetica Neue"/>
                <a:ea typeface="Helvetica Neue"/>
                <a:cs typeface="Helvetica Neue"/>
                <a:sym typeface="Helvetica Neue"/>
              </a:rPr>
              <a:t> element near the bottom of the HTML file is that HTML is loaded by the browser in the order it appears in the file. If the JavaScript is loaded first and it is supposed to affect the HTML below it, it might not work, as the JavaScript would be loaded before the HTML it is supposed to work on. Therefore, putting JavaScript near the bottom of the HTML page is often the best strategy.</a:t>
            </a:r>
            <a:endParaRPr lang="en-US" dirty="0"/>
          </a:p>
        </p:txBody>
      </p:sp>
    </p:spTree>
    <p:extLst>
      <p:ext uri="{BB962C8B-B14F-4D97-AF65-F5344CB8AC3E}">
        <p14:creationId xmlns:p14="http://schemas.microsoft.com/office/powerpoint/2010/main" val="19441897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1" i="0" u="none" strike="noStrike" kern="1200" cap="none" dirty="0" smtClean="0">
                <a:solidFill>
                  <a:schemeClr val="tx1"/>
                </a:solidFill>
                <a:effectLst/>
                <a:latin typeface="Helvetica Neue"/>
                <a:ea typeface="Helvetica Neue"/>
                <a:cs typeface="Helvetica Neue"/>
                <a:sym typeface="Helvetica Neue"/>
              </a:rPr>
              <a:t>Note</a:t>
            </a:r>
            <a:r>
              <a:rPr lang="en-US" sz="2200" b="0" i="0" u="none" strike="noStrike" kern="1200" cap="none" dirty="0" smtClean="0">
                <a:solidFill>
                  <a:schemeClr val="tx1"/>
                </a:solidFill>
                <a:effectLst/>
                <a:latin typeface="Helvetica Neue"/>
                <a:ea typeface="Helvetica Neue"/>
                <a:cs typeface="Helvetica Neue"/>
                <a:sym typeface="Helvetica Neue"/>
              </a:rPr>
              <a:t>: </a:t>
            </a:r>
            <a:r>
              <a:rPr lang="en-US" sz="2200" b="0" i="0" u="none" strike="noStrike" kern="1200" cap="none" dirty="0" smtClean="0">
                <a:solidFill>
                  <a:schemeClr val="tx1"/>
                </a:solidFill>
                <a:effectLst/>
                <a:latin typeface="Helvetica Neue"/>
                <a:ea typeface="Helvetica Neue"/>
                <a:cs typeface="Helvetica Neue"/>
                <a:sym typeface="Helvetica Neue"/>
              </a:rPr>
              <a:t>Both </a:t>
            </a:r>
            <a:r>
              <a:rPr lang="en-US" sz="2200" b="0" i="0" u="none" strike="noStrike" kern="1200" cap="none" dirty="0" smtClean="0">
                <a:solidFill>
                  <a:schemeClr val="tx1"/>
                </a:solidFill>
                <a:effectLst/>
                <a:latin typeface="Helvetica Neue"/>
                <a:ea typeface="Helvetica Neue"/>
                <a:cs typeface="Helvetica Neue"/>
                <a:sym typeface="Helvetica Neue"/>
              </a:rPr>
              <a:t>of the features you used above are parts of the </a:t>
            </a:r>
            <a:r>
              <a:rPr lang="en-US" sz="2200" b="0" i="0" u="none" strike="noStrike" kern="1200" cap="none" dirty="0" smtClean="0">
                <a:solidFill>
                  <a:schemeClr val="tx1"/>
                </a:solidFill>
                <a:effectLst/>
                <a:latin typeface="Helvetica Neue"/>
                <a:ea typeface="Helvetica Neue"/>
                <a:cs typeface="Helvetica Neue"/>
                <a:sym typeface="Helvetica Neue"/>
                <a:hlinkClick r:id="rId3"/>
              </a:rPr>
              <a:t>Document Object Model (DOM) API</a:t>
            </a:r>
            <a:r>
              <a:rPr lang="en-US" sz="2200" b="0" i="0" u="none" strike="noStrike" kern="1200" cap="none" dirty="0" smtClean="0">
                <a:solidFill>
                  <a:schemeClr val="tx1"/>
                </a:solidFill>
                <a:effectLst/>
                <a:latin typeface="Helvetica Neue"/>
                <a:ea typeface="Helvetica Neue"/>
                <a:cs typeface="Helvetica Neue"/>
                <a:sym typeface="Helvetica Neue"/>
              </a:rPr>
              <a:t>, which allows you to manipulate documents</a:t>
            </a:r>
            <a:r>
              <a:rPr lang="en-US" sz="2200" b="0" i="0" u="none" strike="noStrike" kern="1200" cap="none" dirty="0" smtClean="0">
                <a:solidFill>
                  <a:schemeClr val="tx1"/>
                </a:solidFill>
                <a:effectLst/>
                <a:latin typeface="Helvetica Neue"/>
                <a:ea typeface="Helvetica Neue"/>
                <a:cs typeface="Helvetica Neue"/>
                <a:sym typeface="Helvetica Neue"/>
              </a:rPr>
              <a:t>.</a:t>
            </a:r>
          </a:p>
          <a:p>
            <a:endParaRPr lang="en-US" sz="2200" b="0" i="0" u="none" strike="noStrike" kern="1200" cap="none" dirty="0" smtClean="0">
              <a:solidFill>
                <a:schemeClr val="tx1"/>
              </a:solidFill>
              <a:effectLst/>
              <a:latin typeface="Helvetica Neue"/>
              <a:ea typeface="Helvetica Neue"/>
              <a:cs typeface="Helvetica Neue"/>
              <a:sym typeface="Helvetica Neue"/>
            </a:endParaRPr>
          </a:p>
          <a:p>
            <a:r>
              <a:rPr lang="en-US" sz="2200" b="0" i="0" u="none" strike="noStrike" kern="1200" cap="none" dirty="0" err="1" smtClean="0">
                <a:solidFill>
                  <a:schemeClr val="tx1"/>
                </a:solidFill>
                <a:effectLst/>
                <a:latin typeface="Helvetica Neue"/>
                <a:ea typeface="Helvetica Neue"/>
                <a:cs typeface="Helvetica Neue"/>
                <a:sym typeface="Helvetica Neue"/>
              </a:rPr>
              <a:t>var</a:t>
            </a:r>
            <a:r>
              <a:rPr lang="en-US" sz="2200" b="0" i="0" u="none" strike="noStrike" kern="1200" cap="none" dirty="0" smtClean="0">
                <a:solidFill>
                  <a:schemeClr val="tx1"/>
                </a:solidFill>
                <a:effectLst/>
                <a:latin typeface="Helvetica Neue"/>
                <a:ea typeface="Helvetica Neue"/>
                <a:cs typeface="Helvetica Neue"/>
                <a:sym typeface="Helvetica Neue"/>
              </a:rPr>
              <a:t> </a:t>
            </a:r>
            <a:r>
              <a:rPr lang="en-US" sz="2200" b="0" i="0" u="none" strike="noStrike" kern="1200" cap="none" dirty="0" err="1" smtClean="0">
                <a:solidFill>
                  <a:schemeClr val="tx1"/>
                </a:solidFill>
                <a:effectLst/>
                <a:latin typeface="Helvetica Neue"/>
                <a:ea typeface="Helvetica Neue"/>
                <a:cs typeface="Helvetica Neue"/>
                <a:sym typeface="Helvetica Neue"/>
              </a:rPr>
              <a:t>myHeading</a:t>
            </a:r>
            <a:r>
              <a:rPr lang="en-US" sz="2200" b="0" i="0" u="none" strike="noStrike" kern="1200" cap="none" dirty="0" smtClean="0">
                <a:solidFill>
                  <a:schemeClr val="tx1"/>
                </a:solidFill>
                <a:effectLst/>
                <a:latin typeface="Helvetica Neue"/>
                <a:ea typeface="Helvetica Neue"/>
                <a:cs typeface="Helvetica Neue"/>
                <a:sym typeface="Helvetica Neue"/>
              </a:rPr>
              <a:t> = </a:t>
            </a:r>
            <a:r>
              <a:rPr lang="en-US" sz="2200" b="0" i="0" u="none" strike="noStrike" kern="1200" cap="none" dirty="0" err="1" smtClean="0">
                <a:solidFill>
                  <a:schemeClr val="tx1"/>
                </a:solidFill>
                <a:effectLst/>
                <a:latin typeface="Helvetica Neue"/>
                <a:ea typeface="Helvetica Neue"/>
                <a:cs typeface="Helvetica Neue"/>
                <a:sym typeface="Helvetica Neue"/>
              </a:rPr>
              <a:t>document.querySelector</a:t>
            </a:r>
            <a:r>
              <a:rPr lang="en-US" sz="2200" b="0" i="0" u="none" strike="noStrike" kern="1200" cap="none" dirty="0" smtClean="0">
                <a:solidFill>
                  <a:schemeClr val="tx1"/>
                </a:solidFill>
                <a:effectLst/>
                <a:latin typeface="Helvetica Neue"/>
                <a:ea typeface="Helvetica Neue"/>
                <a:cs typeface="Helvetica Neue"/>
                <a:sym typeface="Helvetica Neue"/>
              </a:rPr>
              <a:t>('h1');</a:t>
            </a:r>
          </a:p>
          <a:p>
            <a:r>
              <a:rPr lang="en-US" sz="2200" b="0" i="0" u="none" strike="noStrike" kern="1200" cap="none" dirty="0" err="1" smtClean="0">
                <a:solidFill>
                  <a:schemeClr val="tx1"/>
                </a:solidFill>
                <a:effectLst/>
                <a:latin typeface="Helvetica Neue"/>
                <a:ea typeface="Helvetica Neue"/>
                <a:cs typeface="Helvetica Neue"/>
                <a:sym typeface="Helvetica Neue"/>
              </a:rPr>
              <a:t>myHeading.textContent</a:t>
            </a:r>
            <a:r>
              <a:rPr lang="en-US" sz="2200" b="0" i="0" u="none" strike="noStrike" kern="1200" cap="none" dirty="0" smtClean="0">
                <a:solidFill>
                  <a:schemeClr val="tx1"/>
                </a:solidFill>
                <a:effectLst/>
                <a:latin typeface="Helvetica Neue"/>
                <a:ea typeface="Helvetica Neue"/>
                <a:cs typeface="Helvetica Neue"/>
                <a:sym typeface="Helvetica Neue"/>
              </a:rPr>
              <a:t> = 'Hello world!';</a:t>
            </a:r>
          </a:p>
          <a:p>
            <a:endParaRPr lang="en-US" dirty="0"/>
          </a:p>
        </p:txBody>
      </p:sp>
    </p:spTree>
    <p:extLst>
      <p:ext uri="{BB962C8B-B14F-4D97-AF65-F5344CB8AC3E}">
        <p14:creationId xmlns:p14="http://schemas.microsoft.com/office/powerpoint/2010/main" val="2033136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6112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60" name="Shape 160"/>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a:t>Identifier = variabelenaam.</a:t>
            </a:r>
          </a:p>
        </p:txBody>
      </p:sp>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dirty="0"/>
              <a:t>null = NIL</a:t>
            </a:r>
          </a:p>
          <a:p>
            <a:pPr lvl="0">
              <a:spcBef>
                <a:spcPts val="0"/>
              </a:spcBef>
              <a:buNone/>
            </a:pPr>
            <a:r>
              <a:rPr lang="en-US" dirty="0"/>
              <a:t>undefined= </a:t>
            </a:r>
            <a:r>
              <a:rPr lang="en-US" dirty="0" err="1"/>
              <a:t>niet</a:t>
            </a:r>
            <a:r>
              <a:rPr lang="en-US" dirty="0"/>
              <a:t> </a:t>
            </a:r>
            <a:r>
              <a:rPr lang="en-US" dirty="0" err="1"/>
              <a:t>geinitializeerd</a:t>
            </a:r>
            <a:r>
              <a:rPr lang="en-US" dirty="0"/>
              <a:t>.</a:t>
            </a:r>
          </a:p>
        </p:txBody>
      </p:sp>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85" name="Shape 185"/>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3774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dirty="0"/>
          </a:p>
        </p:txBody>
      </p:sp>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a:t>== Coercion: cast gelijk de datatypes.</a:t>
            </a:r>
          </a:p>
          <a:p>
            <a:pPr lvl="0">
              <a:spcBef>
                <a:spcPts val="0"/>
              </a:spcBef>
              <a:buNone/>
            </a:pPr>
            <a:r>
              <a:rPr lang="en-US"/>
              <a:t>===</a:t>
            </a:r>
          </a:p>
          <a:p>
            <a:pPr lvl="0">
              <a:spcBef>
                <a:spcPts val="0"/>
              </a:spcBef>
              <a:buNone/>
            </a:pPr>
            <a:endParaRPr/>
          </a:p>
        </p:txBody>
      </p:sp>
      <p:sp>
        <p:nvSpPr>
          <p:cNvPr id="214" name="Shape 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20" name="Shape 220"/>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21531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smtClean="0">
                <a:solidFill>
                  <a:schemeClr val="tx1"/>
                </a:solidFill>
                <a:effectLst/>
                <a:latin typeface="Helvetica Neue"/>
                <a:ea typeface="Helvetica Neue"/>
                <a:cs typeface="Helvetica Neue"/>
                <a:sym typeface="Helvetica Neue"/>
              </a:rPr>
              <a:t>If you see something which looks like a variable name, but has parentheses — </a:t>
            </a:r>
            <a:r>
              <a:rPr lang="en-US" dirty="0" smtClean="0"/>
              <a:t>()</a:t>
            </a:r>
            <a:r>
              <a:rPr lang="en-US" sz="2200" b="0" i="0" u="none" strike="noStrike" kern="1200" cap="none" dirty="0" smtClean="0">
                <a:solidFill>
                  <a:schemeClr val="tx1"/>
                </a:solidFill>
                <a:effectLst/>
                <a:latin typeface="Helvetica Neue"/>
                <a:ea typeface="Helvetica Neue"/>
                <a:cs typeface="Helvetica Neue"/>
                <a:sym typeface="Helvetica Neue"/>
              </a:rPr>
              <a:t> — after it, it is likely a function.</a:t>
            </a:r>
            <a:endParaRPr lang="en-US" dirty="0"/>
          </a:p>
        </p:txBody>
      </p:sp>
    </p:spTree>
    <p:extLst>
      <p:ext uri="{BB962C8B-B14F-4D97-AF65-F5344CB8AC3E}">
        <p14:creationId xmlns:p14="http://schemas.microsoft.com/office/powerpoint/2010/main" val="5989602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1" i="0" u="none" strike="noStrike" kern="1200" cap="none" dirty="0" smtClean="0">
                <a:solidFill>
                  <a:schemeClr val="tx1"/>
                </a:solidFill>
                <a:effectLst/>
                <a:latin typeface="Helvetica Neue"/>
                <a:ea typeface="Helvetica Neue"/>
                <a:cs typeface="Helvetica Neue"/>
                <a:sym typeface="Helvetica Neue"/>
              </a:rPr>
              <a:t>Note</a:t>
            </a:r>
            <a:r>
              <a:rPr lang="en-US" sz="2200" b="0" i="0" u="none" strike="noStrike" kern="1200" cap="none" dirty="0" smtClean="0">
                <a:solidFill>
                  <a:schemeClr val="tx1"/>
                </a:solidFill>
                <a:effectLst/>
                <a:latin typeface="Helvetica Neue"/>
                <a:ea typeface="Helvetica Neue"/>
                <a:cs typeface="Helvetica Neue"/>
                <a:sym typeface="Helvetica Neue"/>
              </a:rPr>
              <a:t>: The </a:t>
            </a:r>
            <a:r>
              <a:rPr lang="en-US" sz="2200" b="0" i="0" u="none" strike="noStrike" kern="1200" cap="none" dirty="0" smtClean="0">
                <a:solidFill>
                  <a:schemeClr val="tx1"/>
                </a:solidFill>
                <a:effectLst/>
                <a:latin typeface="Helvetica Neue"/>
                <a:ea typeface="Helvetica Neue"/>
                <a:cs typeface="Helvetica Neue"/>
                <a:sym typeface="Helvetica Neue"/>
                <a:hlinkClick r:id="rId3"/>
              </a:rPr>
              <a:t>return</a:t>
            </a:r>
            <a:r>
              <a:rPr lang="en-US" sz="2200" b="0" i="0" u="none" strike="noStrike" kern="1200" cap="none" dirty="0" smtClean="0">
                <a:solidFill>
                  <a:schemeClr val="tx1"/>
                </a:solidFill>
                <a:effectLst/>
                <a:latin typeface="Helvetica Neue"/>
                <a:ea typeface="Helvetica Neue"/>
                <a:cs typeface="Helvetica Neue"/>
                <a:sym typeface="Helvetica Neue"/>
              </a:rPr>
              <a:t> statement tells the browser to return the </a:t>
            </a:r>
            <a:r>
              <a:rPr lang="en-US" dirty="0" smtClean="0"/>
              <a:t>result</a:t>
            </a:r>
            <a:r>
              <a:rPr lang="en-US" sz="2200" b="0" i="0" u="none" strike="noStrike" kern="1200" cap="none" dirty="0" smtClean="0">
                <a:solidFill>
                  <a:schemeClr val="tx1"/>
                </a:solidFill>
                <a:effectLst/>
                <a:latin typeface="Helvetica Neue"/>
                <a:ea typeface="Helvetica Neue"/>
                <a:cs typeface="Helvetica Neue"/>
                <a:sym typeface="Helvetica Neue"/>
              </a:rPr>
              <a:t> variable out of the function so it is available to use. </a:t>
            </a:r>
          </a:p>
          <a:p>
            <a:r>
              <a:rPr lang="en-US" sz="2200" b="0" i="0" u="none" strike="noStrike" kern="1200" cap="none" dirty="0" smtClean="0">
                <a:solidFill>
                  <a:schemeClr val="tx1"/>
                </a:solidFill>
                <a:effectLst/>
                <a:latin typeface="Helvetica Neue"/>
                <a:ea typeface="Helvetica Neue"/>
                <a:cs typeface="Helvetica Neue"/>
                <a:sym typeface="Helvetica Neue"/>
              </a:rPr>
              <a:t>This is necessary because variables defined inside functions are only available inside those functions. </a:t>
            </a:r>
          </a:p>
          <a:p>
            <a:r>
              <a:rPr lang="en-US" sz="2200" b="0" i="0" u="none" strike="noStrike" kern="1200" cap="none" dirty="0" smtClean="0">
                <a:solidFill>
                  <a:schemeClr val="tx1"/>
                </a:solidFill>
                <a:effectLst/>
                <a:latin typeface="Helvetica Neue"/>
                <a:ea typeface="Helvetica Neue"/>
                <a:cs typeface="Helvetica Neue"/>
                <a:sym typeface="Helvetica Neue"/>
              </a:rPr>
              <a:t>This is called variable </a:t>
            </a:r>
            <a:r>
              <a:rPr lang="en-US" sz="2200" b="0" i="0" u="none" strike="noStrike" kern="1200" cap="none" dirty="0" smtClean="0">
                <a:solidFill>
                  <a:schemeClr val="tx1"/>
                </a:solidFill>
                <a:effectLst/>
                <a:latin typeface="Helvetica Neue"/>
                <a:ea typeface="Helvetica Neue"/>
                <a:cs typeface="Helvetica Neue"/>
                <a:sym typeface="Helvetica Neue"/>
                <a:hlinkClick r:id="rId4" tooltip="scoping: The current context of execution. The context in which values and expressions are &quot;visible,&quot; or can be referenced. If a variable or other expression is not &quot;in the current scope,&quot; then it is unavailable for use. Scopes can also be layered in a hierarchy, so that child scopes have access to parent scopes, but not vice versa."/>
              </a:rPr>
              <a:t>scoping</a:t>
            </a:r>
            <a:r>
              <a:rPr lang="en-US" sz="2200" b="0" i="0" u="none" strike="noStrike" kern="1200" cap="none" dirty="0" smtClean="0">
                <a:solidFill>
                  <a:schemeClr val="tx1"/>
                </a:solidFill>
                <a:effectLst/>
                <a:latin typeface="Helvetica Neue"/>
                <a:ea typeface="Helvetica Neue"/>
                <a:cs typeface="Helvetica Neue"/>
                <a:sym typeface="Helvetica Neue"/>
              </a:rPr>
              <a:t>.</a:t>
            </a:r>
            <a:endParaRPr lang="en-US" dirty="0"/>
          </a:p>
        </p:txBody>
      </p:sp>
    </p:spTree>
    <p:extLst>
      <p:ext uri="{BB962C8B-B14F-4D97-AF65-F5344CB8AC3E}">
        <p14:creationId xmlns:p14="http://schemas.microsoft.com/office/powerpoint/2010/main" val="15780551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66" name="Shape 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5277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36473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smtClean="0">
                <a:solidFill>
                  <a:schemeClr val="tx1"/>
                </a:solidFill>
                <a:effectLst/>
                <a:latin typeface="Helvetica Neue"/>
                <a:ea typeface="Helvetica Neue"/>
                <a:cs typeface="Helvetica Neue"/>
                <a:sym typeface="Helvetica Neue"/>
              </a:rPr>
              <a:t>You store a reference to your </a:t>
            </a:r>
            <a:r>
              <a:rPr lang="en-US" sz="2200" b="0" i="0" u="none" strike="noStrike" kern="1200" cap="none" dirty="0" smtClean="0">
                <a:solidFill>
                  <a:schemeClr val="tx1"/>
                </a:solidFill>
                <a:effectLst/>
                <a:latin typeface="Helvetica Neue"/>
                <a:ea typeface="Helvetica Neue"/>
                <a:cs typeface="Helvetica Neue"/>
                <a:sym typeface="Helvetica Neue"/>
                <a:hlinkClick r:id="rId3" tooltip="The HTML &lt;img&gt; element embeds an image into the document."/>
              </a:rPr>
              <a:t>&lt;img&gt;</a:t>
            </a:r>
            <a:r>
              <a:rPr lang="en-US" sz="2200" b="0" i="0" u="none" strike="noStrike" kern="1200" cap="none" dirty="0" smtClean="0">
                <a:solidFill>
                  <a:schemeClr val="tx1"/>
                </a:solidFill>
                <a:effectLst/>
                <a:latin typeface="Helvetica Neue"/>
                <a:ea typeface="Helvetica Neue"/>
                <a:cs typeface="Helvetica Neue"/>
                <a:sym typeface="Helvetica Neue"/>
              </a:rPr>
              <a:t> element in the </a:t>
            </a:r>
            <a:r>
              <a:rPr lang="en-US" sz="2200" b="0" i="0" u="none" strike="noStrike" kern="1200" cap="none" dirty="0" err="1" smtClean="0">
                <a:solidFill>
                  <a:schemeClr val="tx1"/>
                </a:solidFill>
                <a:effectLst/>
                <a:latin typeface="Helvetica Neue"/>
                <a:ea typeface="Helvetica Neue"/>
                <a:cs typeface="Helvetica Neue"/>
                <a:sym typeface="Helvetica Neue"/>
              </a:rPr>
              <a:t>myImage</a:t>
            </a:r>
            <a:r>
              <a:rPr lang="en-US" sz="2200" b="0" i="0" u="none" strike="noStrike" kern="1200" cap="none" dirty="0" smtClean="0">
                <a:solidFill>
                  <a:schemeClr val="tx1"/>
                </a:solidFill>
                <a:effectLst/>
                <a:latin typeface="Helvetica Neue"/>
                <a:ea typeface="Helvetica Neue"/>
                <a:cs typeface="Helvetica Neue"/>
                <a:sym typeface="Helvetica Neue"/>
              </a:rPr>
              <a:t> variable. Next, you make this variable's </a:t>
            </a:r>
            <a:r>
              <a:rPr lang="en-US" sz="2200" b="0" i="0" u="none" strike="noStrike" kern="1200" cap="none" dirty="0" err="1" smtClean="0">
                <a:solidFill>
                  <a:schemeClr val="tx1"/>
                </a:solidFill>
                <a:effectLst/>
                <a:latin typeface="Helvetica Neue"/>
                <a:ea typeface="Helvetica Neue"/>
                <a:cs typeface="Helvetica Neue"/>
                <a:sym typeface="Helvetica Neue"/>
              </a:rPr>
              <a:t>onclick</a:t>
            </a:r>
            <a:r>
              <a:rPr lang="en-US" sz="2200" b="0" i="0" u="none" strike="noStrike" kern="1200" cap="none" dirty="0" smtClean="0">
                <a:solidFill>
                  <a:schemeClr val="tx1"/>
                </a:solidFill>
                <a:effectLst/>
                <a:latin typeface="Helvetica Neue"/>
                <a:ea typeface="Helvetica Neue"/>
                <a:cs typeface="Helvetica Neue"/>
                <a:sym typeface="Helvetica Neue"/>
              </a:rPr>
              <a:t> event handler property equal to a function with no name (an "anonymous" function). Now, every time this element is clicked</a:t>
            </a:r>
            <a:r>
              <a:rPr lang="en-US" sz="2200" b="0" i="0" u="none" strike="noStrike" kern="1200" cap="none" dirty="0" smtClean="0">
                <a:solidFill>
                  <a:schemeClr val="tx1"/>
                </a:solidFill>
                <a:effectLst/>
                <a:latin typeface="Helvetica Neue"/>
                <a:ea typeface="Helvetica Neue"/>
                <a:cs typeface="Helvetica Neue"/>
                <a:sym typeface="Helvetica Neue"/>
              </a:rPr>
              <a:t>:</a:t>
            </a:r>
          </a:p>
          <a:p>
            <a:endParaRPr lang="en-US" sz="2200" b="0" i="0" u="none" strike="noStrike" kern="1200" cap="none" dirty="0" smtClean="0">
              <a:solidFill>
                <a:schemeClr val="tx1"/>
              </a:solidFill>
              <a:effectLst/>
              <a:latin typeface="Helvetica Neue"/>
              <a:ea typeface="Helvetica Neue"/>
              <a:cs typeface="Helvetica Neue"/>
              <a:sym typeface="Helvetica Neue"/>
            </a:endParaRPr>
          </a:p>
          <a:p>
            <a:r>
              <a:rPr lang="en-US" sz="2200" b="0" i="0" u="none" strike="noStrike" kern="1200" cap="none" dirty="0" err="1" smtClean="0">
                <a:solidFill>
                  <a:schemeClr val="tx1"/>
                </a:solidFill>
                <a:effectLst/>
                <a:latin typeface="Helvetica Neue"/>
                <a:ea typeface="Helvetica Neue"/>
                <a:cs typeface="Helvetica Neue"/>
                <a:sym typeface="Helvetica Neue"/>
              </a:rPr>
              <a:t>var</a:t>
            </a:r>
            <a:r>
              <a:rPr lang="en-US" sz="2200" b="0" i="0" u="none" strike="noStrike" kern="1200" cap="none" dirty="0" smtClean="0">
                <a:solidFill>
                  <a:schemeClr val="tx1"/>
                </a:solidFill>
                <a:effectLst/>
                <a:latin typeface="Helvetica Neue"/>
                <a:ea typeface="Helvetica Neue"/>
                <a:cs typeface="Helvetica Neue"/>
                <a:sym typeface="Helvetica Neue"/>
              </a:rPr>
              <a:t> </a:t>
            </a:r>
            <a:r>
              <a:rPr lang="en-US" sz="2200" b="0" i="0" u="none" strike="noStrike" kern="1200" cap="none" dirty="0" err="1" smtClean="0">
                <a:solidFill>
                  <a:schemeClr val="tx1"/>
                </a:solidFill>
                <a:effectLst/>
                <a:latin typeface="Helvetica Neue"/>
                <a:ea typeface="Helvetica Neue"/>
                <a:cs typeface="Helvetica Neue"/>
                <a:sym typeface="Helvetica Neue"/>
              </a:rPr>
              <a:t>myImage</a:t>
            </a:r>
            <a:r>
              <a:rPr lang="en-US" sz="2200" b="0" i="0" u="none" strike="noStrike" kern="1200" cap="none" dirty="0" smtClean="0">
                <a:solidFill>
                  <a:schemeClr val="tx1"/>
                </a:solidFill>
                <a:effectLst/>
                <a:latin typeface="Helvetica Neue"/>
                <a:ea typeface="Helvetica Neue"/>
                <a:cs typeface="Helvetica Neue"/>
                <a:sym typeface="Helvetica Neue"/>
              </a:rPr>
              <a:t> = </a:t>
            </a:r>
            <a:r>
              <a:rPr lang="en-US" sz="2200" b="0" i="0" u="none" strike="noStrike" kern="1200" cap="none" dirty="0" err="1" smtClean="0">
                <a:solidFill>
                  <a:schemeClr val="tx1"/>
                </a:solidFill>
                <a:effectLst/>
                <a:latin typeface="Helvetica Neue"/>
                <a:ea typeface="Helvetica Neue"/>
                <a:cs typeface="Helvetica Neue"/>
                <a:sym typeface="Helvetica Neue"/>
              </a:rPr>
              <a:t>document.querySelector</a:t>
            </a:r>
            <a:r>
              <a:rPr lang="en-US" sz="2200" b="0" i="0" u="none" strike="noStrike" kern="1200" cap="none" dirty="0" smtClean="0">
                <a:solidFill>
                  <a:schemeClr val="tx1"/>
                </a:solidFill>
                <a:effectLst/>
                <a:latin typeface="Helvetica Neue"/>
                <a:ea typeface="Helvetica Neue"/>
                <a:cs typeface="Helvetica Neue"/>
                <a:sym typeface="Helvetica Neue"/>
              </a:rPr>
              <a:t>('</a:t>
            </a:r>
            <a:r>
              <a:rPr lang="en-US" sz="2200" b="0" i="0" u="none" strike="noStrike" kern="1200" cap="none" dirty="0" err="1" smtClean="0">
                <a:solidFill>
                  <a:schemeClr val="tx1"/>
                </a:solidFill>
                <a:effectLst/>
                <a:latin typeface="Helvetica Neue"/>
                <a:ea typeface="Helvetica Neue"/>
                <a:cs typeface="Helvetica Neue"/>
                <a:sym typeface="Helvetica Neue"/>
              </a:rPr>
              <a:t>img</a:t>
            </a:r>
            <a:r>
              <a:rPr lang="en-US" sz="2200" b="0" i="0" u="none" strike="noStrike" kern="1200" cap="none" dirty="0" smtClean="0">
                <a:solidFill>
                  <a:schemeClr val="tx1"/>
                </a:solidFill>
                <a:effectLst/>
                <a:latin typeface="Helvetica Neue"/>
                <a:ea typeface="Helvetica Neue"/>
                <a:cs typeface="Helvetica Neue"/>
                <a:sym typeface="Helvetica Neue"/>
              </a:rPr>
              <a:t>');</a:t>
            </a:r>
          </a:p>
          <a:p>
            <a:r>
              <a:rPr lang="en-US" sz="2200" b="0" i="0" u="none" strike="noStrike" kern="1200" cap="none" dirty="0" smtClean="0">
                <a:solidFill>
                  <a:schemeClr val="tx1"/>
                </a:solidFill>
                <a:effectLst/>
                <a:latin typeface="Helvetica Neue"/>
                <a:ea typeface="Helvetica Neue"/>
                <a:cs typeface="Helvetica Neue"/>
                <a:sym typeface="Helvetica Neue"/>
              </a:rPr>
              <a:t/>
            </a:r>
            <a:br>
              <a:rPr lang="en-US" sz="2200" b="0" i="0" u="none" strike="noStrike" kern="1200" cap="none" dirty="0" smtClean="0">
                <a:solidFill>
                  <a:schemeClr val="tx1"/>
                </a:solidFill>
                <a:effectLst/>
                <a:latin typeface="Helvetica Neue"/>
                <a:ea typeface="Helvetica Neue"/>
                <a:cs typeface="Helvetica Neue"/>
                <a:sym typeface="Helvetica Neue"/>
              </a:rPr>
            </a:br>
            <a:r>
              <a:rPr lang="en-US" sz="2200" b="0" i="0" u="none" strike="noStrike" kern="1200" cap="none" dirty="0" err="1" smtClean="0">
                <a:solidFill>
                  <a:schemeClr val="tx1"/>
                </a:solidFill>
                <a:effectLst/>
                <a:latin typeface="Helvetica Neue"/>
                <a:ea typeface="Helvetica Neue"/>
                <a:cs typeface="Helvetica Neue"/>
                <a:sym typeface="Helvetica Neue"/>
              </a:rPr>
              <a:t>myImage.onclick</a:t>
            </a:r>
            <a:r>
              <a:rPr lang="en-US" sz="2200" b="0" i="0" u="none" strike="noStrike" kern="1200" cap="none" dirty="0" smtClean="0">
                <a:solidFill>
                  <a:schemeClr val="tx1"/>
                </a:solidFill>
                <a:effectLst/>
                <a:latin typeface="Helvetica Neue"/>
                <a:ea typeface="Helvetica Neue"/>
                <a:cs typeface="Helvetica Neue"/>
                <a:sym typeface="Helvetica Neue"/>
              </a:rPr>
              <a:t> = function() {</a:t>
            </a:r>
          </a:p>
          <a:p>
            <a:r>
              <a:rPr lang="en-US" sz="2200" b="0" i="0" u="none" strike="noStrike" kern="1200" cap="none" dirty="0" err="1" smtClean="0">
                <a:solidFill>
                  <a:schemeClr val="tx1"/>
                </a:solidFill>
                <a:effectLst/>
                <a:latin typeface="Helvetica Neue"/>
                <a:ea typeface="Helvetica Neue"/>
                <a:cs typeface="Helvetica Neue"/>
                <a:sym typeface="Helvetica Neue"/>
              </a:rPr>
              <a:t>var</a:t>
            </a:r>
            <a:r>
              <a:rPr lang="en-US" sz="2200" b="0" i="0" u="none" strike="noStrike" kern="1200" cap="none" dirty="0" smtClean="0">
                <a:solidFill>
                  <a:schemeClr val="tx1"/>
                </a:solidFill>
                <a:effectLst/>
                <a:latin typeface="Helvetica Neue"/>
                <a:ea typeface="Helvetica Neue"/>
                <a:cs typeface="Helvetica Neue"/>
                <a:sym typeface="Helvetica Neue"/>
              </a:rPr>
              <a:t> </a:t>
            </a:r>
            <a:r>
              <a:rPr lang="en-US" sz="2200" b="0" i="0" u="none" strike="noStrike" kern="1200" cap="none" dirty="0" err="1" smtClean="0">
                <a:solidFill>
                  <a:schemeClr val="tx1"/>
                </a:solidFill>
                <a:effectLst/>
                <a:latin typeface="Helvetica Neue"/>
                <a:ea typeface="Helvetica Neue"/>
                <a:cs typeface="Helvetica Neue"/>
                <a:sym typeface="Helvetica Neue"/>
              </a:rPr>
              <a:t>mySrc</a:t>
            </a:r>
            <a:r>
              <a:rPr lang="en-US" sz="2200" b="0" i="0" u="none" strike="noStrike" kern="1200" cap="none" dirty="0" smtClean="0">
                <a:solidFill>
                  <a:schemeClr val="tx1"/>
                </a:solidFill>
                <a:effectLst/>
                <a:latin typeface="Helvetica Neue"/>
                <a:ea typeface="Helvetica Neue"/>
                <a:cs typeface="Helvetica Neue"/>
                <a:sym typeface="Helvetica Neue"/>
              </a:rPr>
              <a:t> = </a:t>
            </a:r>
            <a:r>
              <a:rPr lang="en-US" sz="2200" b="0" i="0" u="none" strike="noStrike" kern="1200" cap="none" dirty="0" err="1" smtClean="0">
                <a:solidFill>
                  <a:schemeClr val="tx1"/>
                </a:solidFill>
                <a:effectLst/>
                <a:latin typeface="Helvetica Neue"/>
                <a:ea typeface="Helvetica Neue"/>
                <a:cs typeface="Helvetica Neue"/>
                <a:sym typeface="Helvetica Neue"/>
              </a:rPr>
              <a:t>myImage.getAttribute</a:t>
            </a:r>
            <a:r>
              <a:rPr lang="en-US" sz="2200" b="0" i="0" u="none" strike="noStrike" kern="1200" cap="none" dirty="0" smtClean="0">
                <a:solidFill>
                  <a:schemeClr val="tx1"/>
                </a:solidFill>
                <a:effectLst/>
                <a:latin typeface="Helvetica Neue"/>
                <a:ea typeface="Helvetica Neue"/>
                <a:cs typeface="Helvetica Neue"/>
                <a:sym typeface="Helvetica Neue"/>
              </a:rPr>
              <a:t>('</a:t>
            </a:r>
            <a:r>
              <a:rPr lang="en-US" sz="2200" b="0" i="0" u="none" strike="noStrike" kern="1200" cap="none" dirty="0" err="1" smtClean="0">
                <a:solidFill>
                  <a:schemeClr val="tx1"/>
                </a:solidFill>
                <a:effectLst/>
                <a:latin typeface="Helvetica Neue"/>
                <a:ea typeface="Helvetica Neue"/>
                <a:cs typeface="Helvetica Neue"/>
                <a:sym typeface="Helvetica Neue"/>
              </a:rPr>
              <a:t>src</a:t>
            </a:r>
            <a:r>
              <a:rPr lang="en-US" sz="2200" b="0" i="0" u="none" strike="noStrike" kern="1200" cap="none" dirty="0" smtClean="0">
                <a:solidFill>
                  <a:schemeClr val="tx1"/>
                </a:solidFill>
                <a:effectLst/>
                <a:latin typeface="Helvetica Neue"/>
                <a:ea typeface="Helvetica Neue"/>
                <a:cs typeface="Helvetica Neue"/>
                <a:sym typeface="Helvetica Neue"/>
              </a:rPr>
              <a:t>');</a:t>
            </a:r>
          </a:p>
          <a:p>
            <a:r>
              <a:rPr lang="en-US" sz="2200" b="0" i="0" u="none" strike="noStrike" kern="1200" cap="none" dirty="0" smtClean="0">
                <a:solidFill>
                  <a:schemeClr val="tx1"/>
                </a:solidFill>
                <a:effectLst/>
                <a:latin typeface="Helvetica Neue"/>
                <a:ea typeface="Helvetica Neue"/>
                <a:cs typeface="Helvetica Neue"/>
                <a:sym typeface="Helvetica Neue"/>
              </a:rPr>
              <a:t>if(</a:t>
            </a:r>
            <a:r>
              <a:rPr lang="en-US" sz="2200" b="0" i="0" u="none" strike="noStrike" kern="1200" cap="none" dirty="0" err="1" smtClean="0">
                <a:solidFill>
                  <a:schemeClr val="tx1"/>
                </a:solidFill>
                <a:effectLst/>
                <a:latin typeface="Helvetica Neue"/>
                <a:ea typeface="Helvetica Neue"/>
                <a:cs typeface="Helvetica Neue"/>
                <a:sym typeface="Helvetica Neue"/>
              </a:rPr>
              <a:t>mySrc</a:t>
            </a:r>
            <a:r>
              <a:rPr lang="en-US" sz="2200" b="0" i="0" u="none" strike="noStrike" kern="1200" cap="none" dirty="0" smtClean="0">
                <a:solidFill>
                  <a:schemeClr val="tx1"/>
                </a:solidFill>
                <a:effectLst/>
                <a:latin typeface="Helvetica Neue"/>
                <a:ea typeface="Helvetica Neue"/>
                <a:cs typeface="Helvetica Neue"/>
                <a:sym typeface="Helvetica Neue"/>
              </a:rPr>
              <a:t> === 'images/</a:t>
            </a:r>
            <a:r>
              <a:rPr lang="en-US" sz="2200" b="0" i="0" u="none" strike="noStrike" kern="1200" cap="none" dirty="0" err="1" smtClean="0">
                <a:solidFill>
                  <a:schemeClr val="tx1"/>
                </a:solidFill>
                <a:effectLst/>
                <a:latin typeface="Helvetica Neue"/>
                <a:ea typeface="Helvetica Neue"/>
                <a:cs typeface="Helvetica Neue"/>
                <a:sym typeface="Helvetica Neue"/>
              </a:rPr>
              <a:t>firefox-icon.png</a:t>
            </a:r>
            <a:r>
              <a:rPr lang="en-US" sz="2200" b="0" i="0" u="none" strike="noStrike" kern="1200" cap="none" dirty="0" smtClean="0">
                <a:solidFill>
                  <a:schemeClr val="tx1"/>
                </a:solidFill>
                <a:effectLst/>
                <a:latin typeface="Helvetica Neue"/>
                <a:ea typeface="Helvetica Neue"/>
                <a:cs typeface="Helvetica Neue"/>
                <a:sym typeface="Helvetica Neue"/>
              </a:rPr>
              <a:t>') {</a:t>
            </a:r>
          </a:p>
          <a:p>
            <a:r>
              <a:rPr lang="en-US" sz="2200" b="0" i="0" u="none" strike="noStrike" kern="1200" cap="none" dirty="0" err="1" smtClean="0">
                <a:solidFill>
                  <a:schemeClr val="tx1"/>
                </a:solidFill>
                <a:effectLst/>
                <a:latin typeface="Helvetica Neue"/>
                <a:ea typeface="Helvetica Neue"/>
                <a:cs typeface="Helvetica Neue"/>
                <a:sym typeface="Helvetica Neue"/>
              </a:rPr>
              <a:t>myImage.setAttribute</a:t>
            </a:r>
            <a:r>
              <a:rPr lang="en-US" sz="2200" b="0" i="0" u="none" strike="noStrike" kern="1200" cap="none" dirty="0" smtClean="0">
                <a:solidFill>
                  <a:schemeClr val="tx1"/>
                </a:solidFill>
                <a:effectLst/>
                <a:latin typeface="Helvetica Neue"/>
                <a:ea typeface="Helvetica Neue"/>
                <a:cs typeface="Helvetica Neue"/>
                <a:sym typeface="Helvetica Neue"/>
              </a:rPr>
              <a:t> ('</a:t>
            </a:r>
            <a:r>
              <a:rPr lang="en-US" sz="2200" b="0" i="0" u="none" strike="noStrike" kern="1200" cap="none" dirty="0" err="1" smtClean="0">
                <a:solidFill>
                  <a:schemeClr val="tx1"/>
                </a:solidFill>
                <a:effectLst/>
                <a:latin typeface="Helvetica Neue"/>
                <a:ea typeface="Helvetica Neue"/>
                <a:cs typeface="Helvetica Neue"/>
                <a:sym typeface="Helvetica Neue"/>
              </a:rPr>
              <a:t>src</a:t>
            </a:r>
            <a:r>
              <a:rPr lang="en-US" sz="2200" b="0" i="0" u="none" strike="noStrike" kern="1200" cap="none" dirty="0" smtClean="0">
                <a:solidFill>
                  <a:schemeClr val="tx1"/>
                </a:solidFill>
                <a:effectLst/>
                <a:latin typeface="Helvetica Neue"/>
                <a:ea typeface="Helvetica Neue"/>
                <a:cs typeface="Helvetica Neue"/>
                <a:sym typeface="Helvetica Neue"/>
              </a:rPr>
              <a:t>','images/firefox2.png');</a:t>
            </a:r>
          </a:p>
          <a:p>
            <a:r>
              <a:rPr lang="en-US" sz="2200" b="0" i="0" u="none" strike="noStrike" kern="1200" cap="none" dirty="0" smtClean="0">
                <a:solidFill>
                  <a:schemeClr val="tx1"/>
                </a:solidFill>
                <a:effectLst/>
                <a:latin typeface="Helvetica Neue"/>
                <a:ea typeface="Helvetica Neue"/>
                <a:cs typeface="Helvetica Neue"/>
                <a:sym typeface="Helvetica Neue"/>
              </a:rPr>
              <a:t>} else {</a:t>
            </a:r>
          </a:p>
          <a:p>
            <a:r>
              <a:rPr lang="en-US" sz="2200" b="0" i="0" u="none" strike="noStrike" kern="1200" cap="none" dirty="0" err="1" smtClean="0">
                <a:solidFill>
                  <a:schemeClr val="tx1"/>
                </a:solidFill>
                <a:effectLst/>
                <a:latin typeface="Helvetica Neue"/>
                <a:ea typeface="Helvetica Neue"/>
                <a:cs typeface="Helvetica Neue"/>
                <a:sym typeface="Helvetica Neue"/>
              </a:rPr>
              <a:t>myImage.setAttribute</a:t>
            </a:r>
            <a:r>
              <a:rPr lang="en-US" sz="2200" b="0" i="0" u="none" strike="noStrike" kern="1200" cap="none" dirty="0" smtClean="0">
                <a:solidFill>
                  <a:schemeClr val="tx1"/>
                </a:solidFill>
                <a:effectLst/>
                <a:latin typeface="Helvetica Neue"/>
                <a:ea typeface="Helvetica Neue"/>
                <a:cs typeface="Helvetica Neue"/>
                <a:sym typeface="Helvetica Neue"/>
              </a:rPr>
              <a:t> ('</a:t>
            </a:r>
            <a:r>
              <a:rPr lang="en-US" sz="2200" b="0" i="0" u="none" strike="noStrike" kern="1200" cap="none" dirty="0" err="1" smtClean="0">
                <a:solidFill>
                  <a:schemeClr val="tx1"/>
                </a:solidFill>
                <a:effectLst/>
                <a:latin typeface="Helvetica Neue"/>
                <a:ea typeface="Helvetica Neue"/>
                <a:cs typeface="Helvetica Neue"/>
                <a:sym typeface="Helvetica Neue"/>
              </a:rPr>
              <a:t>src</a:t>
            </a:r>
            <a:r>
              <a:rPr lang="en-US" sz="2200" b="0" i="0" u="none" strike="noStrike" kern="1200" cap="none" dirty="0" smtClean="0">
                <a:solidFill>
                  <a:schemeClr val="tx1"/>
                </a:solidFill>
                <a:effectLst/>
                <a:latin typeface="Helvetica Neue"/>
                <a:ea typeface="Helvetica Neue"/>
                <a:cs typeface="Helvetica Neue"/>
                <a:sym typeface="Helvetica Neue"/>
              </a:rPr>
              <a:t>','images/</a:t>
            </a:r>
            <a:r>
              <a:rPr lang="en-US" sz="2200" b="0" i="0" u="none" strike="noStrike" kern="1200" cap="none" dirty="0" err="1" smtClean="0">
                <a:solidFill>
                  <a:schemeClr val="tx1"/>
                </a:solidFill>
                <a:effectLst/>
                <a:latin typeface="Helvetica Neue"/>
                <a:ea typeface="Helvetica Neue"/>
                <a:cs typeface="Helvetica Neue"/>
                <a:sym typeface="Helvetica Neue"/>
              </a:rPr>
              <a:t>firefox-icon.png</a:t>
            </a:r>
            <a:r>
              <a:rPr lang="en-US" sz="2200" b="0" i="0" u="none" strike="noStrike" kern="1200" cap="none" dirty="0" smtClean="0">
                <a:solidFill>
                  <a:schemeClr val="tx1"/>
                </a:solidFill>
                <a:effectLst/>
                <a:latin typeface="Helvetica Neue"/>
                <a:ea typeface="Helvetica Neue"/>
                <a:cs typeface="Helvetica Neue"/>
                <a:sym typeface="Helvetica Neue"/>
              </a:rPr>
              <a:t>');</a:t>
            </a:r>
          </a:p>
          <a:p>
            <a:r>
              <a:rPr lang="en-US" sz="2200" b="0" i="0" u="none" strike="noStrike" kern="1200" cap="none" dirty="0" smtClean="0">
                <a:solidFill>
                  <a:schemeClr val="tx1"/>
                </a:solidFill>
                <a:effectLst/>
                <a:latin typeface="Helvetica Neue"/>
                <a:ea typeface="Helvetica Neue"/>
                <a:cs typeface="Helvetica Neue"/>
                <a:sym typeface="Helvetica Neue"/>
              </a:rPr>
              <a:t>}</a:t>
            </a:r>
          </a:p>
          <a:p>
            <a:r>
              <a:rPr lang="en-US" sz="2200" b="0" i="0" u="none" strike="noStrike" kern="1200" cap="none" dirty="0" smtClean="0">
                <a:solidFill>
                  <a:schemeClr val="tx1"/>
                </a:solidFill>
                <a:effectLst/>
                <a:latin typeface="Helvetica Neue"/>
                <a:ea typeface="Helvetica Neue"/>
                <a:cs typeface="Helvetica Neue"/>
                <a:sym typeface="Helvetica Neue"/>
              </a:rPr>
              <a:t>}</a:t>
            </a:r>
          </a:p>
          <a:p>
            <a:r>
              <a:rPr lang="en-US" sz="2200" b="0" i="0" u="none" strike="noStrike" kern="1200" cap="none" dirty="0" smtClean="0">
                <a:solidFill>
                  <a:schemeClr val="tx1"/>
                </a:solidFill>
                <a:effectLst/>
                <a:latin typeface="Helvetica Neue"/>
                <a:ea typeface="Helvetica Neue"/>
                <a:cs typeface="Helvetica Neue"/>
                <a:sym typeface="Helvetica Neue"/>
              </a:rPr>
              <a:t/>
            </a:r>
            <a:br>
              <a:rPr lang="en-US" sz="2200" b="0" i="0" u="none" strike="noStrike" kern="1200" cap="none" dirty="0" smtClean="0">
                <a:solidFill>
                  <a:schemeClr val="tx1"/>
                </a:solidFill>
                <a:effectLst/>
                <a:latin typeface="Helvetica Neue"/>
                <a:ea typeface="Helvetica Neue"/>
                <a:cs typeface="Helvetica Neue"/>
                <a:sym typeface="Helvetica Neue"/>
              </a:rPr>
            </a:br>
            <a:endParaRPr lang="en-US" sz="2200" b="0" i="0" u="none" strike="noStrike" kern="1200" cap="none" dirty="0" smtClean="0">
              <a:solidFill>
                <a:schemeClr val="tx1"/>
              </a:solidFill>
              <a:effectLst/>
              <a:latin typeface="Helvetica Neue"/>
              <a:ea typeface="Helvetica Neue"/>
              <a:cs typeface="Helvetica Neue"/>
              <a:sym typeface="Helvetica Neue"/>
            </a:endParaRPr>
          </a:p>
          <a:p>
            <a:endParaRPr lang="en-US" sz="2200" b="0" i="0" u="none" strike="noStrike" kern="1200" cap="none" dirty="0" smtClean="0">
              <a:solidFill>
                <a:schemeClr val="tx1"/>
              </a:solidFill>
              <a:effectLst/>
              <a:latin typeface="Helvetica Neue"/>
              <a:ea typeface="Helvetica Neue"/>
              <a:cs typeface="Helvetica Neue"/>
              <a:sym typeface="Helvetica Neue"/>
            </a:endParaRPr>
          </a:p>
          <a:p>
            <a:r>
              <a:rPr lang="en-US" sz="2200" b="0" i="0" u="none" strike="noStrike" kern="1200" cap="none" dirty="0" smtClean="0">
                <a:solidFill>
                  <a:schemeClr val="tx1"/>
                </a:solidFill>
                <a:effectLst/>
                <a:latin typeface="Helvetica Neue"/>
                <a:ea typeface="Helvetica Neue"/>
                <a:cs typeface="Helvetica Neue"/>
                <a:sym typeface="Helvetica Neue"/>
              </a:rPr>
              <a:t/>
            </a:r>
            <a:br>
              <a:rPr lang="en-US" sz="2200" b="0" i="0" u="none" strike="noStrike" kern="1200" cap="none" dirty="0" smtClean="0">
                <a:solidFill>
                  <a:schemeClr val="tx1"/>
                </a:solidFill>
                <a:effectLst/>
                <a:latin typeface="Helvetica Neue"/>
                <a:ea typeface="Helvetica Neue"/>
                <a:cs typeface="Helvetica Neue"/>
                <a:sym typeface="Helvetica Neue"/>
              </a:rPr>
            </a:br>
            <a:endParaRPr lang="en-US" sz="2200" b="0" i="0" u="none" strike="noStrike" kern="1200" cap="none" dirty="0" smtClean="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441295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err="1" smtClean="0">
                <a:solidFill>
                  <a:schemeClr val="tx1"/>
                </a:solidFill>
                <a:effectLst/>
                <a:latin typeface="Helvetica Neue"/>
                <a:ea typeface="Helvetica Neue"/>
                <a:cs typeface="Helvetica Neue"/>
                <a:sym typeface="Helvetica Neue"/>
              </a:rPr>
              <a:t>var</a:t>
            </a:r>
            <a:r>
              <a:rPr lang="en-US" sz="2200" b="0" i="0" u="none" strike="noStrike" kern="1200" cap="none" dirty="0" smtClean="0">
                <a:solidFill>
                  <a:schemeClr val="tx1"/>
                </a:solidFill>
                <a:effectLst/>
                <a:latin typeface="Helvetica Neue"/>
                <a:ea typeface="Helvetica Neue"/>
                <a:cs typeface="Helvetica Neue"/>
                <a:sym typeface="Helvetica Neue"/>
              </a:rPr>
              <a:t> </a:t>
            </a:r>
            <a:r>
              <a:rPr lang="en-US" sz="2200" b="0" i="0" u="none" strike="noStrike" kern="1200" cap="none" dirty="0" err="1" smtClean="0">
                <a:solidFill>
                  <a:schemeClr val="tx1"/>
                </a:solidFill>
                <a:effectLst/>
                <a:latin typeface="Helvetica Neue"/>
                <a:ea typeface="Helvetica Neue"/>
                <a:cs typeface="Helvetica Neue"/>
                <a:sym typeface="Helvetica Neue"/>
              </a:rPr>
              <a:t>myButton</a:t>
            </a:r>
            <a:r>
              <a:rPr lang="en-US" sz="2200" b="0" i="0" u="none" strike="noStrike" kern="1200" cap="none" dirty="0" smtClean="0">
                <a:solidFill>
                  <a:schemeClr val="tx1"/>
                </a:solidFill>
                <a:effectLst/>
                <a:latin typeface="Helvetica Neue"/>
                <a:ea typeface="Helvetica Neue"/>
                <a:cs typeface="Helvetica Neue"/>
                <a:sym typeface="Helvetica Neue"/>
              </a:rPr>
              <a:t> = </a:t>
            </a:r>
            <a:r>
              <a:rPr lang="en-US" sz="2200" b="0" i="0" u="none" strike="noStrike" kern="1200" cap="none" dirty="0" err="1" smtClean="0">
                <a:solidFill>
                  <a:schemeClr val="tx1"/>
                </a:solidFill>
                <a:effectLst/>
                <a:latin typeface="Helvetica Neue"/>
                <a:ea typeface="Helvetica Neue"/>
                <a:cs typeface="Helvetica Neue"/>
                <a:sym typeface="Helvetica Neue"/>
              </a:rPr>
              <a:t>document.querySelector</a:t>
            </a:r>
            <a:r>
              <a:rPr lang="en-US" sz="2200" b="0" i="0" u="none" strike="noStrike" kern="1200" cap="none" dirty="0" smtClean="0">
                <a:solidFill>
                  <a:schemeClr val="tx1"/>
                </a:solidFill>
                <a:effectLst/>
                <a:latin typeface="Helvetica Neue"/>
                <a:ea typeface="Helvetica Neue"/>
                <a:cs typeface="Helvetica Neue"/>
                <a:sym typeface="Helvetica Neue"/>
              </a:rPr>
              <a:t>('button');</a:t>
            </a:r>
          </a:p>
          <a:p>
            <a:r>
              <a:rPr lang="en-US" sz="2200" b="0" i="0" u="none" strike="noStrike" kern="1200" cap="none" dirty="0" err="1" smtClean="0">
                <a:solidFill>
                  <a:schemeClr val="tx1"/>
                </a:solidFill>
                <a:effectLst/>
                <a:latin typeface="Helvetica Neue"/>
                <a:ea typeface="Helvetica Neue"/>
                <a:cs typeface="Helvetica Neue"/>
                <a:sym typeface="Helvetica Neue"/>
              </a:rPr>
              <a:t>var</a:t>
            </a:r>
            <a:r>
              <a:rPr lang="en-US" sz="2200" b="0" i="0" u="none" strike="noStrike" kern="1200" cap="none" dirty="0" smtClean="0">
                <a:solidFill>
                  <a:schemeClr val="tx1"/>
                </a:solidFill>
                <a:effectLst/>
                <a:latin typeface="Helvetica Neue"/>
                <a:ea typeface="Helvetica Neue"/>
                <a:cs typeface="Helvetica Neue"/>
                <a:sym typeface="Helvetica Neue"/>
              </a:rPr>
              <a:t> </a:t>
            </a:r>
            <a:r>
              <a:rPr lang="en-US" sz="2200" b="0" i="0" u="none" strike="noStrike" kern="1200" cap="none" dirty="0" err="1" smtClean="0">
                <a:solidFill>
                  <a:schemeClr val="tx1"/>
                </a:solidFill>
                <a:effectLst/>
                <a:latin typeface="Helvetica Neue"/>
                <a:ea typeface="Helvetica Neue"/>
                <a:cs typeface="Helvetica Neue"/>
                <a:sym typeface="Helvetica Neue"/>
              </a:rPr>
              <a:t>myHeading</a:t>
            </a:r>
            <a:r>
              <a:rPr lang="en-US" sz="2200" b="0" i="0" u="none" strike="noStrike" kern="1200" cap="none" dirty="0" smtClean="0">
                <a:solidFill>
                  <a:schemeClr val="tx1"/>
                </a:solidFill>
                <a:effectLst/>
                <a:latin typeface="Helvetica Neue"/>
                <a:ea typeface="Helvetica Neue"/>
                <a:cs typeface="Helvetica Neue"/>
                <a:sym typeface="Helvetica Neue"/>
              </a:rPr>
              <a:t> = </a:t>
            </a:r>
            <a:r>
              <a:rPr lang="en-US" sz="2200" b="0" i="0" u="none" strike="noStrike" kern="1200" cap="none" dirty="0" err="1" smtClean="0">
                <a:solidFill>
                  <a:schemeClr val="tx1"/>
                </a:solidFill>
                <a:effectLst/>
                <a:latin typeface="Helvetica Neue"/>
                <a:ea typeface="Helvetica Neue"/>
                <a:cs typeface="Helvetica Neue"/>
                <a:sym typeface="Helvetica Neue"/>
              </a:rPr>
              <a:t>document.querySelector</a:t>
            </a:r>
            <a:r>
              <a:rPr lang="en-US" sz="2200" b="0" i="0" u="none" strike="noStrike" kern="1200" cap="none" dirty="0" smtClean="0">
                <a:solidFill>
                  <a:schemeClr val="tx1"/>
                </a:solidFill>
                <a:effectLst/>
                <a:latin typeface="Helvetica Neue"/>
                <a:ea typeface="Helvetica Neue"/>
                <a:cs typeface="Helvetica Neue"/>
                <a:sym typeface="Helvetica Neue"/>
              </a:rPr>
              <a:t>('h1');</a:t>
            </a:r>
          </a:p>
          <a:p>
            <a:r>
              <a:rPr lang="en-US" sz="2200" b="0" i="0" u="none" strike="noStrike" kern="1200" cap="none" dirty="0" smtClean="0">
                <a:solidFill>
                  <a:schemeClr val="tx1"/>
                </a:solidFill>
                <a:effectLst/>
                <a:latin typeface="Helvetica Neue"/>
                <a:ea typeface="Helvetica Neue"/>
                <a:cs typeface="Helvetica Neue"/>
                <a:sym typeface="Helvetica Neue"/>
              </a:rPr>
              <a:t/>
            </a:r>
            <a:br>
              <a:rPr lang="en-US" sz="2200" b="0" i="0" u="none" strike="noStrike" kern="1200" cap="none" dirty="0" smtClean="0">
                <a:solidFill>
                  <a:schemeClr val="tx1"/>
                </a:solidFill>
                <a:effectLst/>
                <a:latin typeface="Helvetica Neue"/>
                <a:ea typeface="Helvetica Neue"/>
                <a:cs typeface="Helvetica Neue"/>
                <a:sym typeface="Helvetica Neue"/>
              </a:rPr>
            </a:br>
            <a:endParaRPr lang="en-US" sz="2200" b="0" i="0" u="none" strike="noStrike" kern="1200" cap="none" dirty="0" smtClean="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20699621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smtClean="0">
                <a:solidFill>
                  <a:schemeClr val="tx1"/>
                </a:solidFill>
                <a:effectLst/>
                <a:latin typeface="Helvetica Neue"/>
                <a:ea typeface="Helvetica Neue"/>
                <a:cs typeface="Helvetica Neue"/>
                <a:sym typeface="Helvetica Neue"/>
              </a:rPr>
              <a:t>function </a:t>
            </a:r>
            <a:r>
              <a:rPr lang="en-US" sz="2200" b="0" i="0" u="none" strike="noStrike" kern="1200" cap="none" dirty="0" err="1" smtClean="0">
                <a:solidFill>
                  <a:schemeClr val="tx1"/>
                </a:solidFill>
                <a:effectLst/>
                <a:latin typeface="Helvetica Neue"/>
                <a:ea typeface="Helvetica Neue"/>
                <a:cs typeface="Helvetica Neue"/>
                <a:sym typeface="Helvetica Neue"/>
              </a:rPr>
              <a:t>setUserName</a:t>
            </a:r>
            <a:r>
              <a:rPr lang="en-US" sz="2200" b="0" i="0" u="none" strike="noStrike" kern="1200" cap="none" dirty="0" smtClean="0">
                <a:solidFill>
                  <a:schemeClr val="tx1"/>
                </a:solidFill>
                <a:effectLst/>
                <a:latin typeface="Helvetica Neue"/>
                <a:ea typeface="Helvetica Neue"/>
                <a:cs typeface="Helvetica Neue"/>
                <a:sym typeface="Helvetica Neue"/>
              </a:rPr>
              <a:t>() {</a:t>
            </a:r>
          </a:p>
          <a:p>
            <a:r>
              <a:rPr lang="en-US" sz="2200" b="0" i="0" u="none" strike="noStrike" kern="1200" cap="none" dirty="0" err="1" smtClean="0">
                <a:solidFill>
                  <a:schemeClr val="tx1"/>
                </a:solidFill>
                <a:effectLst/>
                <a:latin typeface="Helvetica Neue"/>
                <a:ea typeface="Helvetica Neue"/>
                <a:cs typeface="Helvetica Neue"/>
                <a:sym typeface="Helvetica Neue"/>
              </a:rPr>
              <a:t>var</a:t>
            </a:r>
            <a:r>
              <a:rPr lang="en-US" sz="2200" b="0" i="0" u="none" strike="noStrike" kern="1200" cap="none" dirty="0" smtClean="0">
                <a:solidFill>
                  <a:schemeClr val="tx1"/>
                </a:solidFill>
                <a:effectLst/>
                <a:latin typeface="Helvetica Neue"/>
                <a:ea typeface="Helvetica Neue"/>
                <a:cs typeface="Helvetica Neue"/>
                <a:sym typeface="Helvetica Neue"/>
              </a:rPr>
              <a:t> </a:t>
            </a:r>
            <a:r>
              <a:rPr lang="en-US" sz="2200" b="0" i="0" u="none" strike="noStrike" kern="1200" cap="none" dirty="0" err="1" smtClean="0">
                <a:solidFill>
                  <a:schemeClr val="tx1"/>
                </a:solidFill>
                <a:effectLst/>
                <a:latin typeface="Helvetica Neue"/>
                <a:ea typeface="Helvetica Neue"/>
                <a:cs typeface="Helvetica Neue"/>
                <a:sym typeface="Helvetica Neue"/>
              </a:rPr>
              <a:t>myName</a:t>
            </a:r>
            <a:r>
              <a:rPr lang="en-US" sz="2200" b="0" i="0" u="none" strike="noStrike" kern="1200" cap="none" dirty="0" smtClean="0">
                <a:solidFill>
                  <a:schemeClr val="tx1"/>
                </a:solidFill>
                <a:effectLst/>
                <a:latin typeface="Helvetica Neue"/>
                <a:ea typeface="Helvetica Neue"/>
                <a:cs typeface="Helvetica Neue"/>
                <a:sym typeface="Helvetica Neue"/>
              </a:rPr>
              <a:t> = prompt('Please enter your name.');</a:t>
            </a:r>
          </a:p>
          <a:p>
            <a:r>
              <a:rPr lang="en-US" sz="2200" b="0" i="0" u="none" strike="noStrike" kern="1200" cap="none" dirty="0" err="1" smtClean="0">
                <a:solidFill>
                  <a:schemeClr val="tx1"/>
                </a:solidFill>
                <a:effectLst/>
                <a:latin typeface="Helvetica Neue"/>
                <a:ea typeface="Helvetica Neue"/>
                <a:cs typeface="Helvetica Neue"/>
                <a:sym typeface="Helvetica Neue"/>
              </a:rPr>
              <a:t>localStorage.setItem</a:t>
            </a:r>
            <a:r>
              <a:rPr lang="en-US" sz="2200" b="0" i="0" u="none" strike="noStrike" kern="1200" cap="none" dirty="0" smtClean="0">
                <a:solidFill>
                  <a:schemeClr val="tx1"/>
                </a:solidFill>
                <a:effectLst/>
                <a:latin typeface="Helvetica Neue"/>
                <a:ea typeface="Helvetica Neue"/>
                <a:cs typeface="Helvetica Neue"/>
                <a:sym typeface="Helvetica Neue"/>
              </a:rPr>
              <a:t>('name', </a:t>
            </a:r>
            <a:r>
              <a:rPr lang="en-US" sz="2200" b="0" i="0" u="none" strike="noStrike" kern="1200" cap="none" dirty="0" err="1" smtClean="0">
                <a:solidFill>
                  <a:schemeClr val="tx1"/>
                </a:solidFill>
                <a:effectLst/>
                <a:latin typeface="Helvetica Neue"/>
                <a:ea typeface="Helvetica Neue"/>
                <a:cs typeface="Helvetica Neue"/>
                <a:sym typeface="Helvetica Neue"/>
              </a:rPr>
              <a:t>myName</a:t>
            </a:r>
            <a:r>
              <a:rPr lang="en-US" sz="2200" b="0" i="0" u="none" strike="noStrike" kern="1200" cap="none" dirty="0" smtClean="0">
                <a:solidFill>
                  <a:schemeClr val="tx1"/>
                </a:solidFill>
                <a:effectLst/>
                <a:latin typeface="Helvetica Neue"/>
                <a:ea typeface="Helvetica Neue"/>
                <a:cs typeface="Helvetica Neue"/>
                <a:sym typeface="Helvetica Neue"/>
              </a:rPr>
              <a:t>);</a:t>
            </a:r>
          </a:p>
          <a:p>
            <a:r>
              <a:rPr lang="en-US" sz="2200" b="0" i="0" u="none" strike="noStrike" kern="1200" cap="none" dirty="0" err="1" smtClean="0">
                <a:solidFill>
                  <a:schemeClr val="tx1"/>
                </a:solidFill>
                <a:effectLst/>
                <a:latin typeface="Helvetica Neue"/>
                <a:ea typeface="Helvetica Neue"/>
                <a:cs typeface="Helvetica Neue"/>
                <a:sym typeface="Helvetica Neue"/>
              </a:rPr>
              <a:t>myHeading.innerHTML</a:t>
            </a:r>
            <a:r>
              <a:rPr lang="en-US" sz="2200" b="0" i="0" u="none" strike="noStrike" kern="1200" cap="none" dirty="0" smtClean="0">
                <a:solidFill>
                  <a:schemeClr val="tx1"/>
                </a:solidFill>
                <a:effectLst/>
                <a:latin typeface="Helvetica Neue"/>
                <a:ea typeface="Helvetica Neue"/>
                <a:cs typeface="Helvetica Neue"/>
                <a:sym typeface="Helvetica Neue"/>
              </a:rPr>
              <a:t> = 'Mozilla is cool, ' + </a:t>
            </a:r>
            <a:r>
              <a:rPr lang="en-US" sz="2200" b="0" i="0" u="none" strike="noStrike" kern="1200" cap="none" dirty="0" err="1" smtClean="0">
                <a:solidFill>
                  <a:schemeClr val="tx1"/>
                </a:solidFill>
                <a:effectLst/>
                <a:latin typeface="Helvetica Neue"/>
                <a:ea typeface="Helvetica Neue"/>
                <a:cs typeface="Helvetica Neue"/>
                <a:sym typeface="Helvetica Neue"/>
              </a:rPr>
              <a:t>myName</a:t>
            </a:r>
            <a:r>
              <a:rPr lang="en-US" sz="2200" b="0" i="0" u="none" strike="noStrike" kern="1200" cap="none" dirty="0" smtClean="0">
                <a:solidFill>
                  <a:schemeClr val="tx1"/>
                </a:solidFill>
                <a:effectLst/>
                <a:latin typeface="Helvetica Neue"/>
                <a:ea typeface="Helvetica Neue"/>
                <a:cs typeface="Helvetica Neue"/>
                <a:sym typeface="Helvetica Neue"/>
              </a:rPr>
              <a:t>;</a:t>
            </a:r>
          </a:p>
          <a:p>
            <a:r>
              <a:rPr lang="en-US" sz="2200" b="0" i="0" u="none" strike="noStrike" kern="1200" cap="none" dirty="0" smtClean="0">
                <a:solidFill>
                  <a:schemeClr val="tx1"/>
                </a:solidFill>
                <a:effectLst/>
                <a:latin typeface="Helvetica Neue"/>
                <a:ea typeface="Helvetica Neue"/>
                <a:cs typeface="Helvetica Neue"/>
                <a:sym typeface="Helvetica Neue"/>
              </a:rPr>
              <a:t>}</a:t>
            </a:r>
          </a:p>
          <a:p>
            <a:r>
              <a:rPr lang="en-US" sz="2200" b="0" i="0" u="none" strike="noStrike" kern="1200" cap="none" dirty="0" smtClean="0">
                <a:solidFill>
                  <a:schemeClr val="tx1"/>
                </a:solidFill>
                <a:effectLst/>
                <a:latin typeface="Helvetica Neue"/>
                <a:ea typeface="Helvetica Neue"/>
                <a:cs typeface="Helvetica Neue"/>
                <a:sym typeface="Helvetica Neue"/>
              </a:rPr>
              <a:t/>
            </a:r>
            <a:br>
              <a:rPr lang="en-US" sz="2200" b="0" i="0" u="none" strike="noStrike" kern="1200" cap="none" dirty="0" smtClean="0">
                <a:solidFill>
                  <a:schemeClr val="tx1"/>
                </a:solidFill>
                <a:effectLst/>
                <a:latin typeface="Helvetica Neue"/>
                <a:ea typeface="Helvetica Neue"/>
                <a:cs typeface="Helvetica Neue"/>
                <a:sym typeface="Helvetica Neue"/>
              </a:rPr>
            </a:br>
            <a:endParaRPr lang="en-US" sz="2200" b="0" i="0" u="none" strike="noStrike" kern="1200" cap="none" dirty="0" smtClean="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6191097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75" name="Shape 75"/>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smtClean="0">
                <a:solidFill>
                  <a:schemeClr val="tx1"/>
                </a:solidFill>
                <a:effectLst/>
                <a:latin typeface="Helvetica Neue"/>
                <a:ea typeface="Helvetica Neue"/>
                <a:cs typeface="Helvetica Neue"/>
                <a:sym typeface="Helvetica Neue"/>
              </a:rPr>
              <a:t>if(!</a:t>
            </a:r>
            <a:r>
              <a:rPr lang="en-US" sz="2200" b="0" i="0" u="none" strike="noStrike" kern="1200" cap="none" dirty="0" err="1" smtClean="0">
                <a:solidFill>
                  <a:schemeClr val="tx1"/>
                </a:solidFill>
                <a:effectLst/>
                <a:latin typeface="Helvetica Neue"/>
                <a:ea typeface="Helvetica Neue"/>
                <a:cs typeface="Helvetica Neue"/>
                <a:sym typeface="Helvetica Neue"/>
              </a:rPr>
              <a:t>localStorage.getItem</a:t>
            </a:r>
            <a:r>
              <a:rPr lang="en-US" sz="2200" b="0" i="0" u="none" strike="noStrike" kern="1200" cap="none" dirty="0" smtClean="0">
                <a:solidFill>
                  <a:schemeClr val="tx1"/>
                </a:solidFill>
                <a:effectLst/>
                <a:latin typeface="Helvetica Neue"/>
                <a:ea typeface="Helvetica Neue"/>
                <a:cs typeface="Helvetica Neue"/>
                <a:sym typeface="Helvetica Neue"/>
              </a:rPr>
              <a:t>('name')) {</a:t>
            </a:r>
          </a:p>
          <a:p>
            <a:r>
              <a:rPr lang="en-US" sz="2200" b="0" i="0" u="none" strike="noStrike" kern="1200" cap="none" dirty="0" err="1" smtClean="0">
                <a:solidFill>
                  <a:schemeClr val="tx1"/>
                </a:solidFill>
                <a:effectLst/>
                <a:latin typeface="Helvetica Neue"/>
                <a:ea typeface="Helvetica Neue"/>
                <a:cs typeface="Helvetica Neue"/>
                <a:sym typeface="Helvetica Neue"/>
              </a:rPr>
              <a:t>setUserName</a:t>
            </a:r>
            <a:r>
              <a:rPr lang="en-US" sz="2200" b="0" i="0" u="none" strike="noStrike" kern="1200" cap="none" dirty="0" smtClean="0">
                <a:solidFill>
                  <a:schemeClr val="tx1"/>
                </a:solidFill>
                <a:effectLst/>
                <a:latin typeface="Helvetica Neue"/>
                <a:ea typeface="Helvetica Neue"/>
                <a:cs typeface="Helvetica Neue"/>
                <a:sym typeface="Helvetica Neue"/>
              </a:rPr>
              <a:t>();</a:t>
            </a:r>
          </a:p>
          <a:p>
            <a:r>
              <a:rPr lang="en-US" sz="2200" b="0" i="0" u="none" strike="noStrike" kern="1200" cap="none" dirty="0" smtClean="0">
                <a:solidFill>
                  <a:schemeClr val="tx1"/>
                </a:solidFill>
                <a:effectLst/>
                <a:latin typeface="Helvetica Neue"/>
                <a:ea typeface="Helvetica Neue"/>
                <a:cs typeface="Helvetica Neue"/>
                <a:sym typeface="Helvetica Neue"/>
              </a:rPr>
              <a:t>} else {</a:t>
            </a:r>
          </a:p>
          <a:p>
            <a:r>
              <a:rPr lang="en-US" sz="2200" b="0" i="0" u="none" strike="noStrike" kern="1200" cap="none" dirty="0" err="1" smtClean="0">
                <a:solidFill>
                  <a:schemeClr val="tx1"/>
                </a:solidFill>
                <a:effectLst/>
                <a:latin typeface="Helvetica Neue"/>
                <a:ea typeface="Helvetica Neue"/>
                <a:cs typeface="Helvetica Neue"/>
                <a:sym typeface="Helvetica Neue"/>
              </a:rPr>
              <a:t>var</a:t>
            </a:r>
            <a:r>
              <a:rPr lang="en-US" sz="2200" b="0" i="0" u="none" strike="noStrike" kern="1200" cap="none" dirty="0" smtClean="0">
                <a:solidFill>
                  <a:schemeClr val="tx1"/>
                </a:solidFill>
                <a:effectLst/>
                <a:latin typeface="Helvetica Neue"/>
                <a:ea typeface="Helvetica Neue"/>
                <a:cs typeface="Helvetica Neue"/>
                <a:sym typeface="Helvetica Neue"/>
              </a:rPr>
              <a:t> </a:t>
            </a:r>
            <a:r>
              <a:rPr lang="en-US" sz="2200" b="0" i="0" u="none" strike="noStrike" kern="1200" cap="none" dirty="0" err="1" smtClean="0">
                <a:solidFill>
                  <a:schemeClr val="tx1"/>
                </a:solidFill>
                <a:effectLst/>
                <a:latin typeface="Helvetica Neue"/>
                <a:ea typeface="Helvetica Neue"/>
                <a:cs typeface="Helvetica Neue"/>
                <a:sym typeface="Helvetica Neue"/>
              </a:rPr>
              <a:t>storedName</a:t>
            </a:r>
            <a:r>
              <a:rPr lang="en-US" sz="2200" b="0" i="0" u="none" strike="noStrike" kern="1200" cap="none" dirty="0" smtClean="0">
                <a:solidFill>
                  <a:schemeClr val="tx1"/>
                </a:solidFill>
                <a:effectLst/>
                <a:latin typeface="Helvetica Neue"/>
                <a:ea typeface="Helvetica Neue"/>
                <a:cs typeface="Helvetica Neue"/>
                <a:sym typeface="Helvetica Neue"/>
              </a:rPr>
              <a:t> = </a:t>
            </a:r>
            <a:r>
              <a:rPr lang="en-US" sz="2200" b="0" i="0" u="none" strike="noStrike" kern="1200" cap="none" dirty="0" err="1" smtClean="0">
                <a:solidFill>
                  <a:schemeClr val="tx1"/>
                </a:solidFill>
                <a:effectLst/>
                <a:latin typeface="Helvetica Neue"/>
                <a:ea typeface="Helvetica Neue"/>
                <a:cs typeface="Helvetica Neue"/>
                <a:sym typeface="Helvetica Neue"/>
              </a:rPr>
              <a:t>localStorage.getItem</a:t>
            </a:r>
            <a:r>
              <a:rPr lang="en-US" sz="2200" b="0" i="0" u="none" strike="noStrike" kern="1200" cap="none" dirty="0" smtClean="0">
                <a:solidFill>
                  <a:schemeClr val="tx1"/>
                </a:solidFill>
                <a:effectLst/>
                <a:latin typeface="Helvetica Neue"/>
                <a:ea typeface="Helvetica Neue"/>
                <a:cs typeface="Helvetica Neue"/>
                <a:sym typeface="Helvetica Neue"/>
              </a:rPr>
              <a:t>('name');</a:t>
            </a:r>
          </a:p>
          <a:p>
            <a:r>
              <a:rPr lang="en-US" sz="2200" b="0" i="0" u="none" strike="noStrike" kern="1200" cap="none" dirty="0" err="1" smtClean="0">
                <a:solidFill>
                  <a:schemeClr val="tx1"/>
                </a:solidFill>
                <a:effectLst/>
                <a:latin typeface="Helvetica Neue"/>
                <a:ea typeface="Helvetica Neue"/>
                <a:cs typeface="Helvetica Neue"/>
                <a:sym typeface="Helvetica Neue"/>
              </a:rPr>
              <a:t>myHeading.innerHTML</a:t>
            </a:r>
            <a:r>
              <a:rPr lang="en-US" sz="2200" b="0" i="0" u="none" strike="noStrike" kern="1200" cap="none" dirty="0" smtClean="0">
                <a:solidFill>
                  <a:schemeClr val="tx1"/>
                </a:solidFill>
                <a:effectLst/>
                <a:latin typeface="Helvetica Neue"/>
                <a:ea typeface="Helvetica Neue"/>
                <a:cs typeface="Helvetica Neue"/>
                <a:sym typeface="Helvetica Neue"/>
              </a:rPr>
              <a:t> = 'Mozilla is cool, ' + </a:t>
            </a:r>
            <a:r>
              <a:rPr lang="en-US" sz="2200" b="0" i="0" u="none" strike="noStrike" kern="1200" cap="none" dirty="0" err="1" smtClean="0">
                <a:solidFill>
                  <a:schemeClr val="tx1"/>
                </a:solidFill>
                <a:effectLst/>
                <a:latin typeface="Helvetica Neue"/>
                <a:ea typeface="Helvetica Neue"/>
                <a:cs typeface="Helvetica Neue"/>
                <a:sym typeface="Helvetica Neue"/>
              </a:rPr>
              <a:t>storedName</a:t>
            </a:r>
            <a:r>
              <a:rPr lang="en-US" sz="2200" b="0" i="0" u="none" strike="noStrike" kern="1200" cap="none" dirty="0" smtClean="0">
                <a:solidFill>
                  <a:schemeClr val="tx1"/>
                </a:solidFill>
                <a:effectLst/>
                <a:latin typeface="Helvetica Neue"/>
                <a:ea typeface="Helvetica Neue"/>
                <a:cs typeface="Helvetica Neue"/>
                <a:sym typeface="Helvetica Neue"/>
              </a:rPr>
              <a:t>;</a:t>
            </a:r>
          </a:p>
          <a:p>
            <a:r>
              <a:rPr lang="en-US" sz="2200" b="0" i="0" u="none" strike="noStrike" kern="1200" cap="none" dirty="0" smtClean="0">
                <a:solidFill>
                  <a:schemeClr val="tx1"/>
                </a:solidFill>
                <a:effectLst/>
                <a:latin typeface="Helvetica Neue"/>
                <a:ea typeface="Helvetica Neue"/>
                <a:cs typeface="Helvetica Neue"/>
                <a:sym typeface="Helvetica Neue"/>
              </a:rPr>
              <a:t>}</a:t>
            </a:r>
          </a:p>
          <a:p>
            <a:r>
              <a:rPr lang="en-US" sz="2200" b="0" i="0" u="none" strike="noStrike" kern="1200" cap="none" dirty="0" smtClean="0">
                <a:solidFill>
                  <a:schemeClr val="tx1"/>
                </a:solidFill>
                <a:effectLst/>
                <a:latin typeface="Helvetica Neue"/>
                <a:ea typeface="Helvetica Neue"/>
                <a:cs typeface="Helvetica Neue"/>
                <a:sym typeface="Helvetica Neue"/>
              </a:rPr>
              <a:t/>
            </a:r>
            <a:br>
              <a:rPr lang="en-US" sz="2200" b="0" i="0" u="none" strike="noStrike" kern="1200" cap="none" dirty="0" smtClean="0">
                <a:solidFill>
                  <a:schemeClr val="tx1"/>
                </a:solidFill>
                <a:effectLst/>
                <a:latin typeface="Helvetica Neue"/>
                <a:ea typeface="Helvetica Neue"/>
                <a:cs typeface="Helvetica Neue"/>
                <a:sym typeface="Helvetica Neue"/>
              </a:rPr>
            </a:br>
            <a:endParaRPr lang="en-US" sz="2200" b="0" i="0" u="none" strike="noStrike" kern="1200" cap="none" dirty="0" smtClean="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8199708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err="1" smtClean="0">
                <a:solidFill>
                  <a:schemeClr val="tx1"/>
                </a:solidFill>
                <a:effectLst/>
                <a:latin typeface="Helvetica Neue"/>
                <a:ea typeface="Helvetica Neue"/>
                <a:cs typeface="Helvetica Neue"/>
                <a:sym typeface="Helvetica Neue"/>
              </a:rPr>
              <a:t>myButton.onclick</a:t>
            </a:r>
            <a:r>
              <a:rPr lang="en-US" sz="2200" b="0" i="0" u="none" strike="noStrike" kern="1200" cap="none" dirty="0" smtClean="0">
                <a:solidFill>
                  <a:schemeClr val="tx1"/>
                </a:solidFill>
                <a:effectLst/>
                <a:latin typeface="Helvetica Neue"/>
                <a:ea typeface="Helvetica Neue"/>
                <a:cs typeface="Helvetica Neue"/>
                <a:sym typeface="Helvetica Neue"/>
              </a:rPr>
              <a:t> = function() {</a:t>
            </a:r>
          </a:p>
          <a:p>
            <a:r>
              <a:rPr lang="en-US" sz="2200" b="0" i="0" u="none" strike="noStrike" kern="1200" cap="none" dirty="0" err="1" smtClean="0">
                <a:solidFill>
                  <a:schemeClr val="tx1"/>
                </a:solidFill>
                <a:effectLst/>
                <a:latin typeface="Helvetica Neue"/>
                <a:ea typeface="Helvetica Neue"/>
                <a:cs typeface="Helvetica Neue"/>
                <a:sym typeface="Helvetica Neue"/>
              </a:rPr>
              <a:t>setUserName</a:t>
            </a:r>
            <a:r>
              <a:rPr lang="en-US" sz="2200" b="0" i="0" u="none" strike="noStrike" kern="1200" cap="none" dirty="0" smtClean="0">
                <a:solidFill>
                  <a:schemeClr val="tx1"/>
                </a:solidFill>
                <a:effectLst/>
                <a:latin typeface="Helvetica Neue"/>
                <a:ea typeface="Helvetica Neue"/>
                <a:cs typeface="Helvetica Neue"/>
                <a:sym typeface="Helvetica Neue"/>
              </a:rPr>
              <a:t>();</a:t>
            </a:r>
          </a:p>
          <a:p>
            <a:r>
              <a:rPr lang="en-US" sz="2200" b="0" i="0" u="none" strike="noStrike" kern="1200" cap="none" dirty="0" smtClean="0">
                <a:solidFill>
                  <a:schemeClr val="tx1"/>
                </a:solidFill>
                <a:effectLst/>
                <a:latin typeface="Helvetica Neue"/>
                <a:ea typeface="Helvetica Neue"/>
                <a:cs typeface="Helvetica Neue"/>
                <a:sym typeface="Helvetica Neue"/>
              </a:rPr>
              <a:t>}</a:t>
            </a:r>
          </a:p>
          <a:p>
            <a:endParaRPr lang="en-US" dirty="0"/>
          </a:p>
        </p:txBody>
      </p:sp>
    </p:spTree>
    <p:extLst>
      <p:ext uri="{BB962C8B-B14F-4D97-AF65-F5344CB8AC3E}">
        <p14:creationId xmlns:p14="http://schemas.microsoft.com/office/powerpoint/2010/main" val="8469249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6" name="Shape 256"/>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1" name="Shape 261"/>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7" name="Shape 267"/>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78" name="Shape 278"/>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4" name="Shape 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90" name="Shape 2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nl-NL" dirty="0" smtClean="0"/>
              <a:t>PARSE:</a:t>
            </a:r>
          </a:p>
          <a:p>
            <a:r>
              <a:rPr lang="nl-NL" sz="2200" b="0" i="0" u="none" strike="noStrike" kern="1200" cap="none" dirty="0" err="1" smtClean="0">
                <a:solidFill>
                  <a:schemeClr val="tx1"/>
                </a:solidFill>
                <a:effectLst/>
                <a:latin typeface="Helvetica Neue"/>
                <a:ea typeface="Helvetica Neue"/>
                <a:cs typeface="Helvetica Neue"/>
                <a:sym typeface="Helvetica Neue"/>
              </a:rPr>
              <a:t>When</a:t>
            </a:r>
            <a:r>
              <a:rPr lang="nl-NL" sz="2200" b="0" i="0" u="none" strike="noStrike" kern="1200" cap="none" dirty="0" smtClean="0">
                <a:solidFill>
                  <a:schemeClr val="tx1"/>
                </a:solidFill>
                <a:effectLst/>
                <a:latin typeface="Helvetica Neue"/>
                <a:ea typeface="Helvetica Neue"/>
                <a:cs typeface="Helvetica Neue"/>
                <a:sym typeface="Helvetica Neue"/>
              </a:rPr>
              <a:t> </a:t>
            </a:r>
            <a:r>
              <a:rPr lang="nl-NL" sz="2200" b="0" i="0" u="none" strike="noStrike" kern="1200" cap="none" dirty="0" err="1" smtClean="0">
                <a:solidFill>
                  <a:schemeClr val="tx1"/>
                </a:solidFill>
                <a:effectLst/>
                <a:latin typeface="Helvetica Neue"/>
                <a:ea typeface="Helvetica Neue"/>
                <a:cs typeface="Helvetica Neue"/>
                <a:sym typeface="Helvetica Neue"/>
              </a:rPr>
              <a:t>receiving</a:t>
            </a:r>
            <a:r>
              <a:rPr lang="nl-NL" sz="2200" b="0" i="0" u="none" strike="noStrike" kern="1200" cap="none" dirty="0" smtClean="0">
                <a:solidFill>
                  <a:schemeClr val="tx1"/>
                </a:solidFill>
                <a:effectLst/>
                <a:latin typeface="Helvetica Neue"/>
                <a:ea typeface="Helvetica Neue"/>
                <a:cs typeface="Helvetica Neue"/>
                <a:sym typeface="Helvetica Neue"/>
              </a:rPr>
              <a:t> data </a:t>
            </a:r>
            <a:r>
              <a:rPr lang="nl-NL" sz="2200" b="0" i="0" u="none" strike="noStrike" kern="1200" cap="none" dirty="0" err="1" smtClean="0">
                <a:solidFill>
                  <a:schemeClr val="tx1"/>
                </a:solidFill>
                <a:effectLst/>
                <a:latin typeface="Helvetica Neue"/>
                <a:ea typeface="Helvetica Neue"/>
                <a:cs typeface="Helvetica Neue"/>
                <a:sym typeface="Helvetica Neue"/>
              </a:rPr>
              <a:t>from</a:t>
            </a:r>
            <a:r>
              <a:rPr lang="nl-NL" sz="2200" b="0" i="0" u="none" strike="noStrike" kern="1200" cap="none" dirty="0" smtClean="0">
                <a:solidFill>
                  <a:schemeClr val="tx1"/>
                </a:solidFill>
                <a:effectLst/>
                <a:latin typeface="Helvetica Neue"/>
                <a:ea typeface="Helvetica Neue"/>
                <a:cs typeface="Helvetica Neue"/>
                <a:sym typeface="Helvetica Neue"/>
              </a:rPr>
              <a:t> a web server, </a:t>
            </a:r>
            <a:r>
              <a:rPr lang="nl-NL" sz="2200" b="0" i="0" u="none" strike="noStrike" kern="1200" cap="none" dirty="0" err="1" smtClean="0">
                <a:solidFill>
                  <a:schemeClr val="tx1"/>
                </a:solidFill>
                <a:effectLst/>
                <a:latin typeface="Helvetica Neue"/>
                <a:ea typeface="Helvetica Neue"/>
                <a:cs typeface="Helvetica Neue"/>
                <a:sym typeface="Helvetica Neue"/>
              </a:rPr>
              <a:t>the</a:t>
            </a:r>
            <a:r>
              <a:rPr lang="nl-NL" sz="2200" b="0" i="0" u="none" strike="noStrike" kern="1200" cap="none" dirty="0" smtClean="0">
                <a:solidFill>
                  <a:schemeClr val="tx1"/>
                </a:solidFill>
                <a:effectLst/>
                <a:latin typeface="Helvetica Neue"/>
                <a:ea typeface="Helvetica Neue"/>
                <a:cs typeface="Helvetica Neue"/>
                <a:sym typeface="Helvetica Neue"/>
              </a:rPr>
              <a:t> data is </a:t>
            </a:r>
            <a:r>
              <a:rPr lang="nl-NL" sz="2200" b="0" i="0" u="none" strike="noStrike" kern="1200" cap="none" dirty="0" err="1" smtClean="0">
                <a:solidFill>
                  <a:schemeClr val="tx1"/>
                </a:solidFill>
                <a:effectLst/>
                <a:latin typeface="Helvetica Neue"/>
                <a:ea typeface="Helvetica Neue"/>
                <a:cs typeface="Helvetica Neue"/>
                <a:sym typeface="Helvetica Neue"/>
              </a:rPr>
              <a:t>always</a:t>
            </a:r>
            <a:r>
              <a:rPr lang="nl-NL" sz="2200" b="0" i="0" u="none" strike="noStrike" kern="1200" cap="none" dirty="0" smtClean="0">
                <a:solidFill>
                  <a:schemeClr val="tx1"/>
                </a:solidFill>
                <a:effectLst/>
                <a:latin typeface="Helvetica Neue"/>
                <a:ea typeface="Helvetica Neue"/>
                <a:cs typeface="Helvetica Neue"/>
                <a:sym typeface="Helvetica Neue"/>
              </a:rPr>
              <a:t> a string.</a:t>
            </a:r>
          </a:p>
          <a:p>
            <a:r>
              <a:rPr lang="nl-NL" sz="2200" b="0" i="0" u="none" strike="noStrike" kern="1200" cap="none" dirty="0" err="1" smtClean="0">
                <a:solidFill>
                  <a:schemeClr val="tx1"/>
                </a:solidFill>
                <a:effectLst/>
                <a:latin typeface="Helvetica Neue"/>
                <a:ea typeface="Helvetica Neue"/>
                <a:cs typeface="Helvetica Neue"/>
                <a:sym typeface="Helvetica Neue"/>
              </a:rPr>
              <a:t>Parse</a:t>
            </a:r>
            <a:r>
              <a:rPr lang="nl-NL" sz="2200" b="0" i="0" u="none" strike="noStrike" kern="1200" cap="none" dirty="0" smtClean="0">
                <a:solidFill>
                  <a:schemeClr val="tx1"/>
                </a:solidFill>
                <a:effectLst/>
                <a:latin typeface="Helvetica Neue"/>
                <a:ea typeface="Helvetica Neue"/>
                <a:cs typeface="Helvetica Neue"/>
                <a:sym typeface="Helvetica Neue"/>
              </a:rPr>
              <a:t> </a:t>
            </a:r>
            <a:r>
              <a:rPr lang="nl-NL" sz="2200" b="0" i="0" u="none" strike="noStrike" kern="1200" cap="none" dirty="0" err="1" smtClean="0">
                <a:solidFill>
                  <a:schemeClr val="tx1"/>
                </a:solidFill>
                <a:effectLst/>
                <a:latin typeface="Helvetica Neue"/>
                <a:ea typeface="Helvetica Neue"/>
                <a:cs typeface="Helvetica Neue"/>
                <a:sym typeface="Helvetica Neue"/>
              </a:rPr>
              <a:t>the</a:t>
            </a:r>
            <a:r>
              <a:rPr lang="nl-NL" sz="2200" b="0" i="0" u="none" strike="noStrike" kern="1200" cap="none" dirty="0" smtClean="0">
                <a:solidFill>
                  <a:schemeClr val="tx1"/>
                </a:solidFill>
                <a:effectLst/>
                <a:latin typeface="Helvetica Neue"/>
                <a:ea typeface="Helvetica Neue"/>
                <a:cs typeface="Helvetica Neue"/>
                <a:sym typeface="Helvetica Neue"/>
              </a:rPr>
              <a:t> data </a:t>
            </a:r>
            <a:r>
              <a:rPr lang="nl-NL" sz="2200" b="0" i="0" u="none" strike="noStrike" kern="1200" cap="none" dirty="0" err="1" smtClean="0">
                <a:solidFill>
                  <a:schemeClr val="tx1"/>
                </a:solidFill>
                <a:effectLst/>
                <a:latin typeface="Helvetica Neue"/>
                <a:ea typeface="Helvetica Neue"/>
                <a:cs typeface="Helvetica Neue"/>
                <a:sym typeface="Helvetica Neue"/>
              </a:rPr>
              <a:t>with</a:t>
            </a:r>
            <a:r>
              <a:rPr lang="nl-NL" sz="2200" b="0" i="0" u="none" strike="noStrike" kern="1200" cap="none" dirty="0" smtClean="0">
                <a:solidFill>
                  <a:schemeClr val="tx1"/>
                </a:solidFill>
                <a:effectLst/>
                <a:latin typeface="Helvetica Neue"/>
                <a:ea typeface="Helvetica Neue"/>
                <a:cs typeface="Helvetica Neue"/>
                <a:sym typeface="Helvetica Neue"/>
              </a:rPr>
              <a:t> </a:t>
            </a:r>
            <a:r>
              <a:rPr lang="nl-NL" sz="2200" b="0" i="0" u="none" strike="noStrike" kern="1200" cap="none" dirty="0" err="1" smtClean="0">
                <a:solidFill>
                  <a:schemeClr val="tx1"/>
                </a:solidFill>
                <a:effectLst/>
                <a:latin typeface="Helvetica Neue"/>
                <a:ea typeface="Helvetica Neue"/>
                <a:cs typeface="Helvetica Neue"/>
                <a:sym typeface="Helvetica Neue"/>
              </a:rPr>
              <a:t>JSON.parse</a:t>
            </a:r>
            <a:r>
              <a:rPr lang="nl-NL" sz="2200" b="0" i="0" u="none" strike="noStrike" kern="1200" cap="none" dirty="0" smtClean="0">
                <a:solidFill>
                  <a:schemeClr val="tx1"/>
                </a:solidFill>
                <a:effectLst/>
                <a:latin typeface="Helvetica Neue"/>
                <a:ea typeface="Helvetica Neue"/>
                <a:cs typeface="Helvetica Neue"/>
                <a:sym typeface="Helvetica Neue"/>
              </a:rPr>
              <a:t>(), </a:t>
            </a:r>
            <a:r>
              <a:rPr lang="nl-NL" sz="2200" b="0" i="0" u="none" strike="noStrike" kern="1200" cap="none" dirty="0" err="1" smtClean="0">
                <a:solidFill>
                  <a:schemeClr val="tx1"/>
                </a:solidFill>
                <a:effectLst/>
                <a:latin typeface="Helvetica Neue"/>
                <a:ea typeface="Helvetica Neue"/>
                <a:cs typeface="Helvetica Neue"/>
                <a:sym typeface="Helvetica Neue"/>
              </a:rPr>
              <a:t>and</a:t>
            </a:r>
            <a:r>
              <a:rPr lang="nl-NL" sz="2200" b="0" i="0" u="none" strike="noStrike" kern="1200" cap="none" dirty="0" smtClean="0">
                <a:solidFill>
                  <a:schemeClr val="tx1"/>
                </a:solidFill>
                <a:effectLst/>
                <a:latin typeface="Helvetica Neue"/>
                <a:ea typeface="Helvetica Neue"/>
                <a:cs typeface="Helvetica Neue"/>
                <a:sym typeface="Helvetica Neue"/>
              </a:rPr>
              <a:t> </a:t>
            </a:r>
            <a:r>
              <a:rPr lang="nl-NL" sz="2200" b="0" i="0" u="none" strike="noStrike" kern="1200" cap="none" dirty="0" err="1" smtClean="0">
                <a:solidFill>
                  <a:schemeClr val="tx1"/>
                </a:solidFill>
                <a:effectLst/>
                <a:latin typeface="Helvetica Neue"/>
                <a:ea typeface="Helvetica Neue"/>
                <a:cs typeface="Helvetica Neue"/>
                <a:sym typeface="Helvetica Neue"/>
              </a:rPr>
              <a:t>the</a:t>
            </a:r>
            <a:r>
              <a:rPr lang="nl-NL" sz="2200" b="0" i="0" u="none" strike="noStrike" kern="1200" cap="none" dirty="0" smtClean="0">
                <a:solidFill>
                  <a:schemeClr val="tx1"/>
                </a:solidFill>
                <a:effectLst/>
                <a:latin typeface="Helvetica Neue"/>
                <a:ea typeface="Helvetica Neue"/>
                <a:cs typeface="Helvetica Neue"/>
                <a:sym typeface="Helvetica Neue"/>
              </a:rPr>
              <a:t> data </a:t>
            </a:r>
            <a:r>
              <a:rPr lang="nl-NL" sz="2200" b="0" i="0" u="none" strike="noStrike" kern="1200" cap="none" dirty="0" err="1" smtClean="0">
                <a:solidFill>
                  <a:schemeClr val="tx1"/>
                </a:solidFill>
                <a:effectLst/>
                <a:latin typeface="Helvetica Neue"/>
                <a:ea typeface="Helvetica Neue"/>
                <a:cs typeface="Helvetica Neue"/>
                <a:sym typeface="Helvetica Neue"/>
              </a:rPr>
              <a:t>becomes</a:t>
            </a:r>
            <a:r>
              <a:rPr lang="nl-NL" sz="2200" b="0" i="0" u="none" strike="noStrike" kern="1200" cap="none" dirty="0" smtClean="0">
                <a:solidFill>
                  <a:schemeClr val="tx1"/>
                </a:solidFill>
                <a:effectLst/>
                <a:latin typeface="Helvetica Neue"/>
                <a:ea typeface="Helvetica Neue"/>
                <a:cs typeface="Helvetica Neue"/>
                <a:sym typeface="Helvetica Neue"/>
              </a:rPr>
              <a:t> a </a:t>
            </a:r>
            <a:r>
              <a:rPr lang="nl-NL" sz="2200" b="0" i="0" u="none" strike="noStrike" kern="1200" cap="none" dirty="0" err="1" smtClean="0">
                <a:solidFill>
                  <a:schemeClr val="tx1"/>
                </a:solidFill>
                <a:effectLst/>
                <a:latin typeface="Helvetica Neue"/>
                <a:ea typeface="Helvetica Neue"/>
                <a:cs typeface="Helvetica Neue"/>
                <a:sym typeface="Helvetica Neue"/>
              </a:rPr>
              <a:t>JavaScript</a:t>
            </a:r>
            <a:r>
              <a:rPr lang="nl-NL" sz="2200" b="0" i="0" u="none" strike="noStrike" kern="1200" cap="none" dirty="0" smtClean="0">
                <a:solidFill>
                  <a:schemeClr val="tx1"/>
                </a:solidFill>
                <a:effectLst/>
                <a:latin typeface="Helvetica Neue"/>
                <a:ea typeface="Helvetica Neue"/>
                <a:cs typeface="Helvetica Neue"/>
                <a:sym typeface="Helvetica Neue"/>
              </a:rPr>
              <a:t> object.</a:t>
            </a:r>
          </a:p>
          <a:p>
            <a:pPr lvl="0">
              <a:spcBef>
                <a:spcPts val="0"/>
              </a:spcBef>
              <a:buNone/>
            </a:pPr>
            <a:endParaRPr lang="nl-NL" dirty="0" smtClean="0"/>
          </a:p>
          <a:p>
            <a:pPr lvl="0">
              <a:spcBef>
                <a:spcPts val="0"/>
              </a:spcBef>
              <a:buNone/>
            </a:pPr>
            <a:r>
              <a:rPr lang="nl-NL" dirty="0" smtClean="0"/>
              <a:t>STRINGIFY:</a:t>
            </a:r>
          </a:p>
          <a:p>
            <a:r>
              <a:rPr lang="nl-NL" sz="2200" b="0" i="0" u="none" strike="noStrike" kern="1200" cap="none" dirty="0" err="1" smtClean="0">
                <a:solidFill>
                  <a:schemeClr val="tx1"/>
                </a:solidFill>
                <a:effectLst/>
                <a:latin typeface="Helvetica Neue"/>
                <a:ea typeface="Helvetica Neue"/>
                <a:cs typeface="Helvetica Neue"/>
                <a:sym typeface="Helvetica Neue"/>
              </a:rPr>
              <a:t>When</a:t>
            </a:r>
            <a:r>
              <a:rPr lang="nl-NL" sz="2200" b="0" i="0" u="none" strike="noStrike" kern="1200" cap="none" dirty="0" smtClean="0">
                <a:solidFill>
                  <a:schemeClr val="tx1"/>
                </a:solidFill>
                <a:effectLst/>
                <a:latin typeface="Helvetica Neue"/>
                <a:ea typeface="Helvetica Neue"/>
                <a:cs typeface="Helvetica Neue"/>
                <a:sym typeface="Helvetica Neue"/>
              </a:rPr>
              <a:t> </a:t>
            </a:r>
            <a:r>
              <a:rPr lang="nl-NL" sz="2200" b="0" i="0" u="none" strike="noStrike" kern="1200" cap="none" dirty="0" err="1" smtClean="0">
                <a:solidFill>
                  <a:schemeClr val="tx1"/>
                </a:solidFill>
                <a:effectLst/>
                <a:latin typeface="Helvetica Neue"/>
                <a:ea typeface="Helvetica Neue"/>
                <a:cs typeface="Helvetica Neue"/>
                <a:sym typeface="Helvetica Neue"/>
              </a:rPr>
              <a:t>sending</a:t>
            </a:r>
            <a:r>
              <a:rPr lang="nl-NL" sz="2200" b="0" i="0" u="none" strike="noStrike" kern="1200" cap="none" dirty="0" smtClean="0">
                <a:solidFill>
                  <a:schemeClr val="tx1"/>
                </a:solidFill>
                <a:effectLst/>
                <a:latin typeface="Helvetica Neue"/>
                <a:ea typeface="Helvetica Neue"/>
                <a:cs typeface="Helvetica Neue"/>
                <a:sym typeface="Helvetica Neue"/>
              </a:rPr>
              <a:t> data </a:t>
            </a:r>
            <a:r>
              <a:rPr lang="nl-NL" sz="2200" b="0" i="0" u="none" strike="noStrike" kern="1200" cap="none" dirty="0" err="1" smtClean="0">
                <a:solidFill>
                  <a:schemeClr val="tx1"/>
                </a:solidFill>
                <a:effectLst/>
                <a:latin typeface="Helvetica Neue"/>
                <a:ea typeface="Helvetica Neue"/>
                <a:cs typeface="Helvetica Neue"/>
                <a:sym typeface="Helvetica Neue"/>
              </a:rPr>
              <a:t>to</a:t>
            </a:r>
            <a:r>
              <a:rPr lang="nl-NL" sz="2200" b="0" i="0" u="none" strike="noStrike" kern="1200" cap="none" dirty="0" smtClean="0">
                <a:solidFill>
                  <a:schemeClr val="tx1"/>
                </a:solidFill>
                <a:effectLst/>
                <a:latin typeface="Helvetica Neue"/>
                <a:ea typeface="Helvetica Neue"/>
                <a:cs typeface="Helvetica Neue"/>
                <a:sym typeface="Helvetica Neue"/>
              </a:rPr>
              <a:t> a web server, </a:t>
            </a:r>
            <a:r>
              <a:rPr lang="nl-NL" sz="2200" b="0" i="0" u="none" strike="noStrike" kern="1200" cap="none" dirty="0" err="1" smtClean="0">
                <a:solidFill>
                  <a:schemeClr val="tx1"/>
                </a:solidFill>
                <a:effectLst/>
                <a:latin typeface="Helvetica Neue"/>
                <a:ea typeface="Helvetica Neue"/>
                <a:cs typeface="Helvetica Neue"/>
                <a:sym typeface="Helvetica Neue"/>
              </a:rPr>
              <a:t>the</a:t>
            </a:r>
            <a:r>
              <a:rPr lang="nl-NL" sz="2200" b="0" i="0" u="none" strike="noStrike" kern="1200" cap="none" dirty="0" smtClean="0">
                <a:solidFill>
                  <a:schemeClr val="tx1"/>
                </a:solidFill>
                <a:effectLst/>
                <a:latin typeface="Helvetica Neue"/>
                <a:ea typeface="Helvetica Neue"/>
                <a:cs typeface="Helvetica Neue"/>
                <a:sym typeface="Helvetica Neue"/>
              </a:rPr>
              <a:t> data has </a:t>
            </a:r>
            <a:r>
              <a:rPr lang="nl-NL" sz="2200" b="0" i="0" u="none" strike="noStrike" kern="1200" cap="none" dirty="0" err="1" smtClean="0">
                <a:solidFill>
                  <a:schemeClr val="tx1"/>
                </a:solidFill>
                <a:effectLst/>
                <a:latin typeface="Helvetica Neue"/>
                <a:ea typeface="Helvetica Neue"/>
                <a:cs typeface="Helvetica Neue"/>
                <a:sym typeface="Helvetica Neue"/>
              </a:rPr>
              <a:t>to</a:t>
            </a:r>
            <a:r>
              <a:rPr lang="nl-NL" sz="2200" b="0" i="0" u="none" strike="noStrike" kern="1200" cap="none" dirty="0" smtClean="0">
                <a:solidFill>
                  <a:schemeClr val="tx1"/>
                </a:solidFill>
                <a:effectLst/>
                <a:latin typeface="Helvetica Neue"/>
                <a:ea typeface="Helvetica Neue"/>
                <a:cs typeface="Helvetica Neue"/>
                <a:sym typeface="Helvetica Neue"/>
              </a:rPr>
              <a:t> </a:t>
            </a:r>
            <a:r>
              <a:rPr lang="nl-NL" sz="2200" b="0" i="0" u="none" strike="noStrike" kern="1200" cap="none" dirty="0" err="1" smtClean="0">
                <a:solidFill>
                  <a:schemeClr val="tx1"/>
                </a:solidFill>
                <a:effectLst/>
                <a:latin typeface="Helvetica Neue"/>
                <a:ea typeface="Helvetica Neue"/>
                <a:cs typeface="Helvetica Neue"/>
                <a:sym typeface="Helvetica Neue"/>
              </a:rPr>
              <a:t>be</a:t>
            </a:r>
            <a:r>
              <a:rPr lang="nl-NL" sz="2200" b="0" i="0" u="none" strike="noStrike" kern="1200" cap="none" dirty="0" smtClean="0">
                <a:solidFill>
                  <a:schemeClr val="tx1"/>
                </a:solidFill>
                <a:effectLst/>
                <a:latin typeface="Helvetica Neue"/>
                <a:ea typeface="Helvetica Neue"/>
                <a:cs typeface="Helvetica Neue"/>
                <a:sym typeface="Helvetica Neue"/>
              </a:rPr>
              <a:t> a string.</a:t>
            </a:r>
          </a:p>
          <a:p>
            <a:r>
              <a:rPr lang="nl-NL" sz="2200" b="0" i="0" u="none" strike="noStrike" kern="1200" cap="none" dirty="0" err="1" smtClean="0">
                <a:solidFill>
                  <a:schemeClr val="tx1"/>
                </a:solidFill>
                <a:effectLst/>
                <a:latin typeface="Helvetica Neue"/>
                <a:ea typeface="Helvetica Neue"/>
                <a:cs typeface="Helvetica Neue"/>
                <a:sym typeface="Helvetica Neue"/>
              </a:rPr>
              <a:t>Convert</a:t>
            </a:r>
            <a:r>
              <a:rPr lang="nl-NL" sz="2200" b="0" i="0" u="none" strike="noStrike" kern="1200" cap="none" dirty="0" smtClean="0">
                <a:solidFill>
                  <a:schemeClr val="tx1"/>
                </a:solidFill>
                <a:effectLst/>
                <a:latin typeface="Helvetica Neue"/>
                <a:ea typeface="Helvetica Neue"/>
                <a:cs typeface="Helvetica Neue"/>
                <a:sym typeface="Helvetica Neue"/>
              </a:rPr>
              <a:t> a </a:t>
            </a:r>
            <a:r>
              <a:rPr lang="nl-NL" sz="2200" b="0" i="0" u="none" strike="noStrike" kern="1200" cap="none" dirty="0" err="1" smtClean="0">
                <a:solidFill>
                  <a:schemeClr val="tx1"/>
                </a:solidFill>
                <a:effectLst/>
                <a:latin typeface="Helvetica Neue"/>
                <a:ea typeface="Helvetica Neue"/>
                <a:cs typeface="Helvetica Neue"/>
                <a:sym typeface="Helvetica Neue"/>
              </a:rPr>
              <a:t>JavaScript</a:t>
            </a:r>
            <a:r>
              <a:rPr lang="nl-NL" sz="2200" b="0" i="0" u="none" strike="noStrike" kern="1200" cap="none" dirty="0" smtClean="0">
                <a:solidFill>
                  <a:schemeClr val="tx1"/>
                </a:solidFill>
                <a:effectLst/>
                <a:latin typeface="Helvetica Neue"/>
                <a:ea typeface="Helvetica Neue"/>
                <a:cs typeface="Helvetica Neue"/>
                <a:sym typeface="Helvetica Neue"/>
              </a:rPr>
              <a:t> object </a:t>
            </a:r>
            <a:r>
              <a:rPr lang="nl-NL" sz="2200" b="0" i="0" u="none" strike="noStrike" kern="1200" cap="none" dirty="0" err="1" smtClean="0">
                <a:solidFill>
                  <a:schemeClr val="tx1"/>
                </a:solidFill>
                <a:effectLst/>
                <a:latin typeface="Helvetica Neue"/>
                <a:ea typeface="Helvetica Neue"/>
                <a:cs typeface="Helvetica Neue"/>
                <a:sym typeface="Helvetica Neue"/>
              </a:rPr>
              <a:t>into</a:t>
            </a:r>
            <a:r>
              <a:rPr lang="nl-NL" sz="2200" b="0" i="0" u="none" strike="noStrike" kern="1200" cap="none" dirty="0" smtClean="0">
                <a:solidFill>
                  <a:schemeClr val="tx1"/>
                </a:solidFill>
                <a:effectLst/>
                <a:latin typeface="Helvetica Neue"/>
                <a:ea typeface="Helvetica Neue"/>
                <a:cs typeface="Helvetica Neue"/>
                <a:sym typeface="Helvetica Neue"/>
              </a:rPr>
              <a:t> a string </a:t>
            </a:r>
            <a:r>
              <a:rPr lang="nl-NL" sz="2200" b="0" i="0" u="none" strike="noStrike" kern="1200" cap="none" dirty="0" err="1" smtClean="0">
                <a:solidFill>
                  <a:schemeClr val="tx1"/>
                </a:solidFill>
                <a:effectLst/>
                <a:latin typeface="Helvetica Neue"/>
                <a:ea typeface="Helvetica Neue"/>
                <a:cs typeface="Helvetica Neue"/>
                <a:sym typeface="Helvetica Neue"/>
              </a:rPr>
              <a:t>with</a:t>
            </a:r>
            <a:r>
              <a:rPr lang="nl-NL" sz="2200" b="0" i="0" u="none" strike="noStrike" kern="1200" cap="none" dirty="0" smtClean="0">
                <a:solidFill>
                  <a:schemeClr val="tx1"/>
                </a:solidFill>
                <a:effectLst/>
                <a:latin typeface="Helvetica Neue"/>
                <a:ea typeface="Helvetica Neue"/>
                <a:cs typeface="Helvetica Neue"/>
                <a:sym typeface="Helvetica Neue"/>
              </a:rPr>
              <a:t> </a:t>
            </a:r>
            <a:r>
              <a:rPr lang="nl-NL" sz="2200" b="0" i="0" u="none" strike="noStrike" kern="1200" cap="none" dirty="0" err="1" smtClean="0">
                <a:solidFill>
                  <a:schemeClr val="tx1"/>
                </a:solidFill>
                <a:effectLst/>
                <a:latin typeface="Helvetica Neue"/>
                <a:ea typeface="Helvetica Neue"/>
                <a:cs typeface="Helvetica Neue"/>
                <a:sym typeface="Helvetica Neue"/>
              </a:rPr>
              <a:t>JSON.stringify</a:t>
            </a:r>
            <a:r>
              <a:rPr lang="nl-NL" sz="2200" b="0" i="0" u="none" strike="noStrike" kern="1200" cap="none" dirty="0" smtClean="0">
                <a:solidFill>
                  <a:schemeClr val="tx1"/>
                </a:solidFill>
                <a:effectLst/>
                <a:latin typeface="Helvetica Neue"/>
                <a:ea typeface="Helvetica Neue"/>
                <a:cs typeface="Helvetica Neue"/>
                <a:sym typeface="Helvetica Neue"/>
              </a:rPr>
              <a:t>().</a:t>
            </a:r>
          </a:p>
          <a:p>
            <a:pPr lvl="0">
              <a:spcBef>
                <a:spcPts val="0"/>
              </a:spcBef>
              <a:buNone/>
            </a:pPr>
            <a:endParaRPr dirty="0"/>
          </a:p>
        </p:txBody>
      </p:sp>
      <p:sp>
        <p:nvSpPr>
          <p:cNvPr id="302" name="Shape 3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1" name="Shape 251"/>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91928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6" name="Shape 256"/>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0351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1" name="Shape 261"/>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70268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7" name="Shape 267"/>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77414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0947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0" name="Shape 280"/>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1990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21978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7482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87" name="Shape 87"/>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230379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err="1" smtClean="0">
                <a:solidFill>
                  <a:schemeClr val="tx1"/>
                </a:solidFill>
                <a:effectLst/>
                <a:latin typeface="Helvetica Neue"/>
                <a:ea typeface="Helvetica Neue"/>
                <a:cs typeface="Helvetica Neue"/>
                <a:sym typeface="Helvetica Neue"/>
              </a:rPr>
              <a:t>filewalker</a:t>
            </a:r>
            <a:r>
              <a:rPr lang="en-US" sz="2200" b="0" i="0" u="none" strike="noStrike" kern="1200" cap="none" dirty="0" smtClean="0">
                <a:solidFill>
                  <a:schemeClr val="tx1"/>
                </a:solidFill>
                <a:effectLst/>
                <a:latin typeface="Helvetica Neue"/>
                <a:ea typeface="Helvetica Neue"/>
                <a:cs typeface="Helvetica Neue"/>
                <a:sym typeface="Helvetica Neue"/>
              </a:rPr>
              <a:t>('</a:t>
            </a:r>
            <a:r>
              <a:rPr lang="en-US" sz="2200" b="0" i="0" u="none" strike="noStrike" kern="1200" cap="none" dirty="0" err="1" smtClean="0">
                <a:solidFill>
                  <a:schemeClr val="tx1"/>
                </a:solidFill>
                <a:effectLst/>
                <a:latin typeface="Helvetica Neue"/>
                <a:ea typeface="Helvetica Neue"/>
                <a:cs typeface="Helvetica Neue"/>
                <a:sym typeface="Helvetica Neue"/>
              </a:rPr>
              <a:t>node_modules</a:t>
            </a:r>
            <a:r>
              <a:rPr lang="en-US" sz="2200" b="0" i="0" u="none" strike="noStrike" kern="1200" cap="none" dirty="0" smtClean="0">
                <a:solidFill>
                  <a:schemeClr val="tx1"/>
                </a:solidFill>
                <a:effectLst/>
                <a:latin typeface="Helvetica Neue"/>
                <a:ea typeface="Helvetica Neue"/>
                <a:cs typeface="Helvetica Neue"/>
                <a:sym typeface="Helvetica Neue"/>
              </a:rPr>
              <a:t>')</a:t>
            </a:r>
          </a:p>
          <a:p>
            <a:r>
              <a:rPr lang="en-US" sz="2200" b="0" i="0" u="none" strike="noStrike" kern="1200" cap="none" dirty="0" smtClean="0">
                <a:solidFill>
                  <a:schemeClr val="tx1"/>
                </a:solidFill>
                <a:effectLst/>
                <a:latin typeface="Helvetica Neue"/>
                <a:ea typeface="Helvetica Neue"/>
                <a:cs typeface="Helvetica Neue"/>
                <a:sym typeface="Helvetica Neue"/>
              </a:rPr>
              <a:t>.on('</a:t>
            </a:r>
            <a:r>
              <a:rPr lang="en-US" sz="2200" b="0" i="0" u="none" strike="noStrike" kern="1200" cap="none" dirty="0" err="1" smtClean="0">
                <a:solidFill>
                  <a:schemeClr val="tx1"/>
                </a:solidFill>
                <a:effectLst/>
                <a:latin typeface="Helvetica Neue"/>
                <a:ea typeface="Helvetica Neue"/>
                <a:cs typeface="Helvetica Neue"/>
                <a:sym typeface="Helvetica Neue"/>
              </a:rPr>
              <a:t>dir</a:t>
            </a:r>
            <a:r>
              <a:rPr lang="en-US" sz="2200" b="0" i="0" u="none" strike="noStrike" kern="1200" cap="none" dirty="0" smtClean="0">
                <a:solidFill>
                  <a:schemeClr val="tx1"/>
                </a:solidFill>
                <a:effectLst/>
                <a:latin typeface="Helvetica Neue"/>
                <a:ea typeface="Helvetica Neue"/>
                <a:cs typeface="Helvetica Neue"/>
                <a:sym typeface="Helvetica Neue"/>
              </a:rPr>
              <a:t>', p =&gt; </a:t>
            </a:r>
            <a:r>
              <a:rPr lang="en-US" sz="2200" b="0" i="0" u="none" strike="noStrike" kern="1200" cap="none" dirty="0" err="1" smtClean="0">
                <a:solidFill>
                  <a:schemeClr val="tx1"/>
                </a:solidFill>
                <a:effectLst/>
                <a:latin typeface="Helvetica Neue"/>
                <a:ea typeface="Helvetica Neue"/>
                <a:cs typeface="Helvetica Neue"/>
                <a:sym typeface="Helvetica Neue"/>
              </a:rPr>
              <a:t>console.log</a:t>
            </a:r>
            <a:r>
              <a:rPr lang="en-US" sz="2200" b="0" i="0" u="none" strike="noStrike" kern="1200" cap="none" dirty="0" smtClean="0">
                <a:solidFill>
                  <a:schemeClr val="tx1"/>
                </a:solidFill>
                <a:effectLst/>
                <a:latin typeface="Helvetica Neue"/>
                <a:ea typeface="Helvetica Neue"/>
                <a:cs typeface="Helvetica Neue"/>
                <a:sym typeface="Helvetica Neue"/>
              </a:rPr>
              <a:t>('</a:t>
            </a:r>
            <a:r>
              <a:rPr lang="en-US" sz="2200" b="0" i="0" u="none" strike="noStrike" kern="1200" cap="none" dirty="0" err="1" smtClean="0">
                <a:solidFill>
                  <a:schemeClr val="tx1"/>
                </a:solidFill>
                <a:effectLst/>
                <a:latin typeface="Helvetica Neue"/>
                <a:ea typeface="Helvetica Neue"/>
                <a:cs typeface="Helvetica Neue"/>
                <a:sym typeface="Helvetica Neue"/>
              </a:rPr>
              <a:t>dir</a:t>
            </a:r>
            <a:r>
              <a:rPr lang="en-US" sz="2200" b="0" i="0" u="none" strike="noStrike" kern="1200" cap="none" dirty="0" smtClean="0">
                <a:solidFill>
                  <a:schemeClr val="tx1"/>
                </a:solidFill>
                <a:effectLst/>
                <a:latin typeface="Helvetica Neue"/>
                <a:ea typeface="Helvetica Neue"/>
                <a:cs typeface="Helvetica Neue"/>
                <a:sym typeface="Helvetica Neue"/>
              </a:rPr>
              <a:t>: %s', p))</a:t>
            </a:r>
          </a:p>
          <a:p>
            <a:r>
              <a:rPr lang="en-US" sz="2200" b="0" i="0" u="none" strike="noStrike" kern="1200" cap="none" dirty="0" smtClean="0">
                <a:solidFill>
                  <a:schemeClr val="tx1"/>
                </a:solidFill>
                <a:effectLst/>
                <a:latin typeface="Helvetica Neue"/>
                <a:ea typeface="Helvetica Neue"/>
                <a:cs typeface="Helvetica Neue"/>
                <a:sym typeface="Helvetica Neue"/>
              </a:rPr>
              <a:t>.on('file', (p, s) =&gt; </a:t>
            </a:r>
            <a:r>
              <a:rPr lang="en-US" sz="2200" b="0" i="0" u="none" strike="noStrike" kern="1200" cap="none" dirty="0" err="1" smtClean="0">
                <a:solidFill>
                  <a:schemeClr val="tx1"/>
                </a:solidFill>
                <a:effectLst/>
                <a:latin typeface="Helvetica Neue"/>
                <a:ea typeface="Helvetica Neue"/>
                <a:cs typeface="Helvetica Neue"/>
                <a:sym typeface="Helvetica Neue"/>
              </a:rPr>
              <a:t>console.log</a:t>
            </a:r>
            <a:r>
              <a:rPr lang="en-US" sz="2200" b="0" i="0" u="none" strike="noStrike" kern="1200" cap="none" dirty="0" smtClean="0">
                <a:solidFill>
                  <a:schemeClr val="tx1"/>
                </a:solidFill>
                <a:effectLst/>
                <a:latin typeface="Helvetica Neue"/>
                <a:ea typeface="Helvetica Neue"/>
                <a:cs typeface="Helvetica Neue"/>
                <a:sym typeface="Helvetica Neue"/>
              </a:rPr>
              <a:t>('file: %s, %d bytes', p, </a:t>
            </a:r>
            <a:r>
              <a:rPr lang="en-US" sz="2200" b="0" i="0" u="none" strike="noStrike" kern="1200" cap="none" dirty="0" err="1" smtClean="0">
                <a:solidFill>
                  <a:schemeClr val="tx1"/>
                </a:solidFill>
                <a:effectLst/>
                <a:latin typeface="Helvetica Neue"/>
                <a:ea typeface="Helvetica Neue"/>
                <a:cs typeface="Helvetica Neue"/>
                <a:sym typeface="Helvetica Neue"/>
              </a:rPr>
              <a:t>s.size</a:t>
            </a:r>
            <a:r>
              <a:rPr lang="en-US" sz="2200" b="0" i="0" u="none" strike="noStrike" kern="1200" cap="none" dirty="0" smtClean="0">
                <a:solidFill>
                  <a:schemeClr val="tx1"/>
                </a:solidFill>
                <a:effectLst/>
                <a:latin typeface="Helvetica Neue"/>
                <a:ea typeface="Helvetica Neue"/>
                <a:cs typeface="Helvetica Neue"/>
                <a:sym typeface="Helvetica Neue"/>
              </a:rPr>
              <a:t>))</a:t>
            </a:r>
          </a:p>
          <a:p>
            <a:r>
              <a:rPr lang="en-US" sz="2200" b="0" i="0" u="none" strike="noStrike" kern="1200" cap="none" dirty="0" smtClean="0">
                <a:solidFill>
                  <a:schemeClr val="tx1"/>
                </a:solidFill>
                <a:effectLst/>
                <a:latin typeface="Helvetica Neue"/>
                <a:ea typeface="Helvetica Neue"/>
                <a:cs typeface="Helvetica Neue"/>
                <a:sym typeface="Helvetica Neue"/>
              </a:rPr>
              <a:t>.on('done', () =&gt; </a:t>
            </a:r>
            <a:r>
              <a:rPr lang="en-US" sz="2200" b="0" i="0" u="none" strike="noStrike" kern="1200" cap="none" dirty="0" err="1" smtClean="0">
                <a:solidFill>
                  <a:schemeClr val="tx1"/>
                </a:solidFill>
                <a:effectLst/>
                <a:latin typeface="Helvetica Neue"/>
                <a:ea typeface="Helvetica Neue"/>
                <a:cs typeface="Helvetica Neue"/>
                <a:sym typeface="Helvetica Neue"/>
              </a:rPr>
              <a:t>console.log</a:t>
            </a:r>
            <a:r>
              <a:rPr lang="en-US" sz="2200" b="0" i="0" u="none" strike="noStrike" kern="1200" cap="none" dirty="0" smtClean="0">
                <a:solidFill>
                  <a:schemeClr val="tx1"/>
                </a:solidFill>
                <a:effectLst/>
                <a:latin typeface="Helvetica Neue"/>
                <a:ea typeface="Helvetica Neue"/>
                <a:cs typeface="Helvetica Neue"/>
                <a:sym typeface="Helvetica Neue"/>
              </a:rPr>
              <a:t>('%d </a:t>
            </a:r>
            <a:r>
              <a:rPr lang="en-US" sz="2200" b="0" i="0" u="none" strike="noStrike" kern="1200" cap="none" dirty="0" err="1" smtClean="0">
                <a:solidFill>
                  <a:schemeClr val="tx1"/>
                </a:solidFill>
                <a:effectLst/>
                <a:latin typeface="Helvetica Neue"/>
                <a:ea typeface="Helvetica Neue"/>
                <a:cs typeface="Helvetica Neue"/>
                <a:sym typeface="Helvetica Neue"/>
              </a:rPr>
              <a:t>dirs</a:t>
            </a:r>
            <a:r>
              <a:rPr lang="en-US" sz="2200" b="0" i="0" u="none" strike="noStrike" kern="1200" cap="none" dirty="0" smtClean="0">
                <a:solidFill>
                  <a:schemeClr val="tx1"/>
                </a:solidFill>
                <a:effectLst/>
                <a:latin typeface="Helvetica Neue"/>
                <a:ea typeface="Helvetica Neue"/>
                <a:cs typeface="Helvetica Neue"/>
                <a:sym typeface="Helvetica Neue"/>
              </a:rPr>
              <a:t>, %d files, %d bytes', </a:t>
            </a:r>
            <a:r>
              <a:rPr lang="en-US" sz="2200" b="0" i="0" u="none" strike="noStrike" kern="1200" cap="none" dirty="0" err="1" smtClean="0">
                <a:solidFill>
                  <a:schemeClr val="tx1"/>
                </a:solidFill>
                <a:effectLst/>
                <a:latin typeface="Helvetica Neue"/>
                <a:ea typeface="Helvetica Neue"/>
                <a:cs typeface="Helvetica Neue"/>
                <a:sym typeface="Helvetica Neue"/>
              </a:rPr>
              <a:t>this.dirs</a:t>
            </a:r>
            <a:r>
              <a:rPr lang="en-US" sz="2200" b="0" i="0" u="none" strike="noStrike" kern="1200" cap="none" dirty="0" smtClean="0">
                <a:solidFill>
                  <a:schemeClr val="tx1"/>
                </a:solidFill>
                <a:effectLst/>
                <a:latin typeface="Helvetica Neue"/>
                <a:ea typeface="Helvetica Neue"/>
                <a:cs typeface="Helvetica Neue"/>
                <a:sym typeface="Helvetica Neue"/>
              </a:rPr>
              <a:t>, </a:t>
            </a:r>
            <a:r>
              <a:rPr lang="en-US" sz="2200" b="0" i="0" u="none" strike="noStrike" kern="1200" cap="none" dirty="0" err="1" smtClean="0">
                <a:solidFill>
                  <a:schemeClr val="tx1"/>
                </a:solidFill>
                <a:effectLst/>
                <a:latin typeface="Helvetica Neue"/>
                <a:ea typeface="Helvetica Neue"/>
                <a:cs typeface="Helvetica Neue"/>
                <a:sym typeface="Helvetica Neue"/>
              </a:rPr>
              <a:t>this.files</a:t>
            </a:r>
            <a:r>
              <a:rPr lang="en-US" sz="2200" b="0" i="0" u="none" strike="noStrike" kern="1200" cap="none" dirty="0" smtClean="0">
                <a:solidFill>
                  <a:schemeClr val="tx1"/>
                </a:solidFill>
                <a:effectLst/>
                <a:latin typeface="Helvetica Neue"/>
                <a:ea typeface="Helvetica Neue"/>
                <a:cs typeface="Helvetica Neue"/>
                <a:sym typeface="Helvetica Neue"/>
              </a:rPr>
              <a:t>, </a:t>
            </a:r>
            <a:r>
              <a:rPr lang="en-US" sz="2200" b="0" i="0" u="none" strike="noStrike" kern="1200" cap="none" dirty="0" err="1" smtClean="0">
                <a:solidFill>
                  <a:schemeClr val="tx1"/>
                </a:solidFill>
                <a:effectLst/>
                <a:latin typeface="Helvetica Neue"/>
                <a:ea typeface="Helvetica Neue"/>
                <a:cs typeface="Helvetica Neue"/>
                <a:sym typeface="Helvetica Neue"/>
              </a:rPr>
              <a:t>this.bytes</a:t>
            </a:r>
            <a:r>
              <a:rPr lang="en-US" sz="2200" b="0" i="0" u="none" strike="noStrike" kern="1200" cap="none" dirty="0" smtClean="0">
                <a:solidFill>
                  <a:schemeClr val="tx1"/>
                </a:solidFill>
                <a:effectLst/>
                <a:latin typeface="Helvetica Neue"/>
                <a:ea typeface="Helvetica Neue"/>
                <a:cs typeface="Helvetica Neue"/>
                <a:sym typeface="Helvetica Neue"/>
              </a:rPr>
              <a:t>))</a:t>
            </a:r>
          </a:p>
          <a:p>
            <a:r>
              <a:rPr lang="en-US" sz="2200" b="0" i="0" u="none" strike="noStrike" kern="1200" cap="none" dirty="0" smtClean="0">
                <a:solidFill>
                  <a:schemeClr val="tx1"/>
                </a:solidFill>
                <a:effectLst/>
                <a:latin typeface="Helvetica Neue"/>
                <a:ea typeface="Helvetica Neue"/>
                <a:cs typeface="Helvetica Neue"/>
                <a:sym typeface="Helvetica Neue"/>
              </a:rPr>
              <a:t>.walk();</a:t>
            </a:r>
          </a:p>
          <a:p>
            <a:endParaRPr lang="en-US" dirty="0"/>
          </a:p>
        </p:txBody>
      </p:sp>
    </p:spTree>
    <p:extLst>
      <p:ext uri="{BB962C8B-B14F-4D97-AF65-F5344CB8AC3E}">
        <p14:creationId xmlns:p14="http://schemas.microsoft.com/office/powerpoint/2010/main" val="5755469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smtClean="0"/>
              <a:t>Voorbeeld</a:t>
            </a:r>
            <a:r>
              <a:rPr lang="en-US" dirty="0" smtClean="0"/>
              <a:t> </a:t>
            </a:r>
            <a:r>
              <a:rPr lang="en-US" dirty="0" err="1" smtClean="0"/>
              <a:t>Whatsapp</a:t>
            </a:r>
            <a:r>
              <a:rPr lang="en-US" dirty="0" smtClean="0"/>
              <a:t>. </a:t>
            </a:r>
            <a:r>
              <a:rPr lang="en-US" dirty="0" err="1" smtClean="0"/>
              <a:t>Async</a:t>
            </a:r>
            <a:r>
              <a:rPr lang="en-US" dirty="0" smtClean="0"/>
              <a:t> </a:t>
            </a:r>
            <a:r>
              <a:rPr lang="en-US" dirty="0" err="1" smtClean="0"/>
              <a:t>communcatie</a:t>
            </a:r>
            <a:r>
              <a:rPr lang="en-US" baseline="0" dirty="0" smtClean="0"/>
              <a:t> met messaging.</a:t>
            </a:r>
          </a:p>
          <a:p>
            <a:endParaRPr lang="en-US" baseline="0" dirty="0" smtClean="0"/>
          </a:p>
          <a:p>
            <a:r>
              <a:rPr lang="en-US" baseline="0" dirty="0" smtClean="0"/>
              <a:t>Why </a:t>
            </a:r>
            <a:r>
              <a:rPr lang="en-US" baseline="0" dirty="0" err="1" smtClean="0"/>
              <a:t>Axios</a:t>
            </a:r>
            <a:r>
              <a:rPr lang="en-US" baseline="0" dirty="0" smtClean="0"/>
              <a:t>? </a:t>
            </a:r>
            <a:endParaRPr lang="en-US" dirty="0"/>
          </a:p>
        </p:txBody>
      </p:sp>
    </p:spTree>
    <p:extLst>
      <p:ext uri="{BB962C8B-B14F-4D97-AF65-F5344CB8AC3E}">
        <p14:creationId xmlns:p14="http://schemas.microsoft.com/office/powerpoint/2010/main" val="10630392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smtClean="0">
                <a:solidFill>
                  <a:schemeClr val="tx1"/>
                </a:solidFill>
                <a:effectLst/>
                <a:latin typeface="Helvetica Neue"/>
                <a:ea typeface="Helvetica Neue"/>
                <a:cs typeface="Helvetica Neue"/>
                <a:sym typeface="Helvetica Neue"/>
              </a:rPr>
              <a:t>A web browser may be the client, and an application on a computer that hosts a web site may be the server.</a:t>
            </a:r>
          </a:p>
          <a:p>
            <a:r>
              <a:rPr lang="en-US" sz="2200" b="0" i="0" u="none" strike="noStrike" kern="1200" cap="none" dirty="0" smtClean="0">
                <a:solidFill>
                  <a:schemeClr val="tx1"/>
                </a:solidFill>
                <a:effectLst/>
                <a:latin typeface="Helvetica Neue"/>
                <a:ea typeface="Helvetica Neue"/>
                <a:cs typeface="Helvetica Neue"/>
                <a:sym typeface="Helvetica Neue"/>
              </a:rPr>
              <a:t>Example: A client (browser) submits an HTTP request to the server; then the server returns a response to the client. The response contains status information about the request and may also contain the requested content.</a:t>
            </a:r>
          </a:p>
          <a:p>
            <a:endParaRPr lang="en-US" dirty="0"/>
          </a:p>
        </p:txBody>
      </p:sp>
    </p:spTree>
    <p:extLst>
      <p:ext uri="{BB962C8B-B14F-4D97-AF65-F5344CB8AC3E}">
        <p14:creationId xmlns:p14="http://schemas.microsoft.com/office/powerpoint/2010/main" val="4857483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smtClean="0"/>
              <a:t>Voorbeeld</a:t>
            </a:r>
            <a:r>
              <a:rPr lang="en-US" dirty="0" smtClean="0"/>
              <a:t> </a:t>
            </a:r>
            <a:r>
              <a:rPr lang="en-US" dirty="0" err="1" smtClean="0"/>
              <a:t>Whatsapp</a:t>
            </a:r>
            <a:r>
              <a:rPr lang="en-US" dirty="0" smtClean="0"/>
              <a:t>. </a:t>
            </a:r>
            <a:r>
              <a:rPr lang="en-US" dirty="0" err="1" smtClean="0"/>
              <a:t>Async</a:t>
            </a:r>
            <a:r>
              <a:rPr lang="en-US" dirty="0" smtClean="0"/>
              <a:t> </a:t>
            </a:r>
            <a:r>
              <a:rPr lang="en-US" dirty="0" err="1" smtClean="0"/>
              <a:t>communcatie</a:t>
            </a:r>
            <a:r>
              <a:rPr lang="en-US" baseline="0" dirty="0" smtClean="0"/>
              <a:t> met messaging.</a:t>
            </a:r>
          </a:p>
          <a:p>
            <a:endParaRPr lang="en-US" baseline="0" dirty="0" smtClean="0"/>
          </a:p>
          <a:p>
            <a:r>
              <a:rPr lang="en-US" baseline="0" dirty="0" smtClean="0"/>
              <a:t>Why </a:t>
            </a:r>
            <a:r>
              <a:rPr lang="en-US" baseline="0" dirty="0" err="1" smtClean="0"/>
              <a:t>Axios</a:t>
            </a:r>
            <a:r>
              <a:rPr lang="en-US" baseline="0" dirty="0" smtClean="0"/>
              <a:t>? </a:t>
            </a:r>
            <a:endParaRPr lang="en-US" dirty="0"/>
          </a:p>
        </p:txBody>
      </p:sp>
    </p:spTree>
    <p:extLst>
      <p:ext uri="{BB962C8B-B14F-4D97-AF65-F5344CB8AC3E}">
        <p14:creationId xmlns:p14="http://schemas.microsoft.com/office/powerpoint/2010/main" val="273557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93" name="Shape 9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99" name="Shape 99"/>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06" name="Shape 106"/>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892968" y="863947"/>
            <a:ext cx="7358100" cy="1741200"/>
          </a:xfrm>
          <a:prstGeom prst="rect">
            <a:avLst/>
          </a:prstGeom>
          <a:noFill/>
          <a:ln>
            <a:noFill/>
          </a:ln>
        </p:spPr>
        <p:txBody>
          <a:bodyPr lIns="58925" tIns="58925" rIns="58925" bIns="58925" anchor="b"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11" name="Shape 11"/>
          <p:cNvSpPr txBox="1">
            <a:spLocks noGrp="1"/>
          </p:cNvSpPr>
          <p:nvPr>
            <p:ph type="body" idx="1"/>
          </p:nvPr>
        </p:nvSpPr>
        <p:spPr>
          <a:xfrm>
            <a:off x="892968" y="2652117"/>
            <a:ext cx="7358100" cy="5961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12" name="Shape 12"/>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Photo">
    <p:spTree>
      <p:nvGrpSpPr>
        <p:cNvPr id="1" name="Shape 50"/>
        <p:cNvGrpSpPr/>
        <p:nvPr/>
      </p:nvGrpSpPr>
      <p:grpSpPr>
        <a:xfrm>
          <a:off x="0" y="0"/>
          <a:ext cx="0" cy="0"/>
          <a:chOff x="0" y="0"/>
          <a:chExt cx="0" cy="0"/>
        </a:xfrm>
      </p:grpSpPr>
      <p:sp>
        <p:nvSpPr>
          <p:cNvPr id="51" name="Shape 51"/>
          <p:cNvSpPr>
            <a:spLocks noGrp="1"/>
          </p:cNvSpPr>
          <p:nvPr>
            <p:ph type="pic" idx="2"/>
          </p:nvPr>
        </p:nvSpPr>
        <p:spPr>
          <a:xfrm>
            <a:off x="-2232" y="0"/>
            <a:ext cx="9144000" cy="51435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52" name="Shape 52"/>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669726" y="1366242"/>
            <a:ext cx="7804500" cy="3315000"/>
          </a:xfrm>
          <a:prstGeom prst="rect">
            <a:avLst/>
          </a:prstGeom>
          <a:noFill/>
          <a:ln>
            <a:noFill/>
          </a:ln>
        </p:spPr>
        <p:txBody>
          <a:bodyPr lIns="58925" tIns="58925" rIns="58925" bIns="58925" anchor="ctr"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 Cent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892968" y="1701105"/>
            <a:ext cx="7358100" cy="17412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19" name="Shape 19"/>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hoto - Horizontal">
    <p:spTree>
      <p:nvGrpSpPr>
        <p:cNvPr id="1" name="Shape 23"/>
        <p:cNvGrpSpPr/>
        <p:nvPr/>
      </p:nvGrpSpPr>
      <p:grpSpPr>
        <a:xfrm>
          <a:off x="0" y="0"/>
          <a:ext cx="0" cy="0"/>
          <a:chOff x="0" y="0"/>
          <a:chExt cx="0" cy="0"/>
        </a:xfrm>
      </p:grpSpPr>
      <p:sp>
        <p:nvSpPr>
          <p:cNvPr id="24" name="Shape 24"/>
          <p:cNvSpPr>
            <a:spLocks noGrp="1"/>
          </p:cNvSpPr>
          <p:nvPr>
            <p:ph type="pic" idx="2"/>
          </p:nvPr>
        </p:nvSpPr>
        <p:spPr>
          <a:xfrm>
            <a:off x="1138535" y="348257"/>
            <a:ext cx="6861000" cy="31143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25" name="Shape 25"/>
          <p:cNvSpPr txBox="1">
            <a:spLocks noGrp="1"/>
          </p:cNvSpPr>
          <p:nvPr>
            <p:ph type="title"/>
          </p:nvPr>
        </p:nvSpPr>
        <p:spPr>
          <a:xfrm>
            <a:off x="892968" y="3542853"/>
            <a:ext cx="7358100" cy="7500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26" name="Shape 26"/>
          <p:cNvSpPr txBox="1">
            <a:spLocks noGrp="1"/>
          </p:cNvSpPr>
          <p:nvPr>
            <p:ph type="body" idx="1"/>
          </p:nvPr>
        </p:nvSpPr>
        <p:spPr>
          <a:xfrm>
            <a:off x="892968" y="4319736"/>
            <a:ext cx="7358100" cy="5961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27" name="Shape 27"/>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Photo - Vertical">
    <p:spTree>
      <p:nvGrpSpPr>
        <p:cNvPr id="1" name="Shape 28"/>
        <p:cNvGrpSpPr/>
        <p:nvPr/>
      </p:nvGrpSpPr>
      <p:grpSpPr>
        <a:xfrm>
          <a:off x="0" y="0"/>
          <a:ext cx="0" cy="0"/>
          <a:chOff x="0" y="0"/>
          <a:chExt cx="0" cy="0"/>
        </a:xfrm>
      </p:grpSpPr>
      <p:sp>
        <p:nvSpPr>
          <p:cNvPr id="29" name="Shape 29"/>
          <p:cNvSpPr>
            <a:spLocks noGrp="1"/>
          </p:cNvSpPr>
          <p:nvPr>
            <p:ph type="pic" idx="2"/>
          </p:nvPr>
        </p:nvSpPr>
        <p:spPr>
          <a:xfrm>
            <a:off x="4723804" y="336929"/>
            <a:ext cx="3744600" cy="43332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30" name="Shape 30"/>
          <p:cNvSpPr txBox="1">
            <a:spLocks noGrp="1"/>
          </p:cNvSpPr>
          <p:nvPr>
            <p:ph type="title"/>
          </p:nvPr>
        </p:nvSpPr>
        <p:spPr>
          <a:xfrm>
            <a:off x="669726" y="334863"/>
            <a:ext cx="3750600" cy="2103000"/>
          </a:xfrm>
          <a:prstGeom prst="rect">
            <a:avLst/>
          </a:prstGeom>
          <a:noFill/>
          <a:ln>
            <a:noFill/>
          </a:ln>
        </p:spPr>
        <p:txBody>
          <a:bodyPr lIns="58925" tIns="58925" rIns="58925" bIns="58925" anchor="b" anchorCtr="0"/>
          <a:lstStyle>
            <a:lvl1pPr marL="0" marR="0" lvl="0" indent="0" algn="ctr" rtl="0">
              <a:lnSpc>
                <a:spcPct val="100000"/>
              </a:lnSpc>
              <a:spcBef>
                <a:spcPts val="0"/>
              </a:spcBef>
              <a:spcAft>
                <a:spcPts val="0"/>
              </a:spcAft>
              <a:buClr>
                <a:srgbClr val="FFFFFF"/>
              </a:buClr>
              <a:buFont typeface="Helvetica Neue"/>
              <a:buNone/>
              <a:defRPr sz="39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31" name="Shape 31"/>
          <p:cNvSpPr txBox="1">
            <a:spLocks noGrp="1"/>
          </p:cNvSpPr>
          <p:nvPr>
            <p:ph type="body" idx="1"/>
          </p:nvPr>
        </p:nvSpPr>
        <p:spPr>
          <a:xfrm>
            <a:off x="669726" y="2511474"/>
            <a:ext cx="3750600" cy="21699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32" name="Shape 32"/>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Top">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35" name="Shape 35"/>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Bullets &amp; Photo">
    <p:spTree>
      <p:nvGrpSpPr>
        <p:cNvPr id="1" name="Shape 36"/>
        <p:cNvGrpSpPr/>
        <p:nvPr/>
      </p:nvGrpSpPr>
      <p:grpSpPr>
        <a:xfrm>
          <a:off x="0" y="0"/>
          <a:ext cx="0" cy="0"/>
          <a:chOff x="0" y="0"/>
          <a:chExt cx="0" cy="0"/>
        </a:xfrm>
      </p:grpSpPr>
      <p:sp>
        <p:nvSpPr>
          <p:cNvPr id="37" name="Shape 37"/>
          <p:cNvSpPr>
            <a:spLocks noGrp="1"/>
          </p:cNvSpPr>
          <p:nvPr>
            <p:ph type="pic" idx="2"/>
          </p:nvPr>
        </p:nvSpPr>
        <p:spPr>
          <a:xfrm>
            <a:off x="4723804" y="1366242"/>
            <a:ext cx="3750600" cy="33150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38" name="Shape 38"/>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39" name="Shape 39"/>
          <p:cNvSpPr txBox="1">
            <a:spLocks noGrp="1"/>
          </p:cNvSpPr>
          <p:nvPr>
            <p:ph type="body" idx="1"/>
          </p:nvPr>
        </p:nvSpPr>
        <p:spPr>
          <a:xfrm>
            <a:off x="669726" y="1366242"/>
            <a:ext cx="3750600" cy="3315000"/>
          </a:xfrm>
          <a:prstGeom prst="rect">
            <a:avLst/>
          </a:prstGeom>
          <a:noFill/>
          <a:ln>
            <a:noFill/>
          </a:ln>
        </p:spPr>
        <p:txBody>
          <a:bodyPr lIns="58925" tIns="58925" rIns="58925" bIns="58925" anchor="ctr" anchorCtr="0"/>
          <a:lstStyle>
            <a:lvl1pPr marL="215900" marR="0" lvl="0" indent="-1270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1pPr>
            <a:lvl2pPr marL="444500" marR="0" lvl="1"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2pPr>
            <a:lvl3pPr marL="800100" marR="0" lvl="2"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3pPr>
            <a:lvl4pPr marL="1079500" marR="0" lvl="3"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4pPr>
            <a:lvl5pPr marL="1371600" marR="0" lvl="4"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0" name="Shape 40"/>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Photo - 3 Up">
    <p:spTree>
      <p:nvGrpSpPr>
        <p:cNvPr id="1" name="Shape 41"/>
        <p:cNvGrpSpPr/>
        <p:nvPr/>
      </p:nvGrpSpPr>
      <p:grpSpPr>
        <a:xfrm>
          <a:off x="0" y="0"/>
          <a:ext cx="0" cy="0"/>
          <a:chOff x="0" y="0"/>
          <a:chExt cx="0" cy="0"/>
        </a:xfrm>
      </p:grpSpPr>
      <p:sp>
        <p:nvSpPr>
          <p:cNvPr id="42" name="Shape 42"/>
          <p:cNvSpPr>
            <a:spLocks noGrp="1"/>
          </p:cNvSpPr>
          <p:nvPr>
            <p:ph type="pic" idx="2"/>
          </p:nvPr>
        </p:nvSpPr>
        <p:spPr>
          <a:xfrm>
            <a:off x="4732734" y="2618630"/>
            <a:ext cx="3750600" cy="20562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3" name="Shape 43"/>
          <p:cNvSpPr>
            <a:spLocks noGrp="1"/>
          </p:cNvSpPr>
          <p:nvPr>
            <p:ph type="pic" idx="3"/>
          </p:nvPr>
        </p:nvSpPr>
        <p:spPr>
          <a:xfrm>
            <a:off x="4732734" y="334863"/>
            <a:ext cx="3750600" cy="20562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4" name="Shape 44"/>
          <p:cNvSpPr>
            <a:spLocks noGrp="1"/>
          </p:cNvSpPr>
          <p:nvPr>
            <p:ph type="pic" idx="4"/>
          </p:nvPr>
        </p:nvSpPr>
        <p:spPr>
          <a:xfrm>
            <a:off x="669726" y="334863"/>
            <a:ext cx="3750600" cy="43398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5" name="Shape 45"/>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Quote">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892968" y="3355330"/>
            <a:ext cx="7358100" cy="2478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1500" b="0" i="1"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8" name="Shape 48"/>
          <p:cNvSpPr txBox="1">
            <a:spLocks noGrp="1"/>
          </p:cNvSpPr>
          <p:nvPr>
            <p:ph type="body" idx="2"/>
          </p:nvPr>
        </p:nvSpPr>
        <p:spPr>
          <a:xfrm>
            <a:off x="892968" y="2250281"/>
            <a:ext cx="7358100" cy="3618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9" name="Shape 49"/>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7" name="Shape 7"/>
          <p:cNvSpPr txBox="1">
            <a:spLocks noGrp="1"/>
          </p:cNvSpPr>
          <p:nvPr>
            <p:ph type="body" idx="1"/>
          </p:nvPr>
        </p:nvSpPr>
        <p:spPr>
          <a:xfrm>
            <a:off x="669726" y="1366242"/>
            <a:ext cx="7804500" cy="3315000"/>
          </a:xfrm>
          <a:prstGeom prst="rect">
            <a:avLst/>
          </a:prstGeom>
          <a:noFill/>
          <a:ln>
            <a:noFill/>
          </a:ln>
        </p:spPr>
        <p:txBody>
          <a:bodyPr lIns="58925" tIns="58925" rIns="58925" bIns="58925" anchor="ctr"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8" name="Shape 8"/>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tif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36.tiff"/><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6.tiff"/></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valentinog.com/blog/http-requests-node-js-async-await/"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github.com/mdn/beginner-html-site-styled/archive/gh-pages.zip"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6.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NUL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4.png"/></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NUL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0.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31.tif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idx="4294967295"/>
          </p:nvPr>
        </p:nvSpPr>
        <p:spPr>
          <a:xfrm>
            <a:off x="892968" y="863947"/>
            <a:ext cx="7358100" cy="1741200"/>
          </a:xfrm>
          <a:prstGeom prst="rect">
            <a:avLst/>
          </a:prstGeom>
          <a:noFill/>
          <a:ln>
            <a:noFill/>
          </a:ln>
        </p:spPr>
        <p:txBody>
          <a:bodyPr lIns="32750" tIns="32750" rIns="32750" bIns="32750" anchor="b"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 - language</a:t>
            </a:r>
          </a:p>
        </p:txBody>
      </p:sp>
      <p:sp>
        <p:nvSpPr>
          <p:cNvPr id="60" name="Shape 60"/>
          <p:cNvSpPr txBox="1">
            <a:spLocks noGrp="1"/>
          </p:cNvSpPr>
          <p:nvPr>
            <p:ph type="subTitle" idx="4294967295"/>
          </p:nvPr>
        </p:nvSpPr>
        <p:spPr>
          <a:xfrm>
            <a:off x="892968" y="2652117"/>
            <a:ext cx="7358100" cy="5961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endParaRPr lang="en-US" sz="2100" b="0" i="0" u="none" strike="noStrike" cap="none" dirty="0">
              <a:solidFill>
                <a:srgbClr val="FFFFFF"/>
              </a:solidFill>
              <a:latin typeface="Helvetica Neue"/>
              <a:ea typeface="Helvetica Neue"/>
              <a:cs typeface="Helvetica Neue"/>
              <a:sym typeface="Helvetica Neue"/>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ECMAScript</a:t>
            </a:r>
          </a:p>
        </p:txBody>
      </p:sp>
      <p:sp>
        <p:nvSpPr>
          <p:cNvPr id="114" name="Shape 114"/>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Netscape asked Ecma International to create specification</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Started in 1996, first release in 1997</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lgn="ctr">
              <a:buNone/>
            </a:pPr>
            <a:r>
              <a:rPr lang="en-US" dirty="0"/>
              <a:t>First we need to require the </a:t>
            </a:r>
            <a:r>
              <a:rPr lang="en-US" dirty="0" smtClean="0"/>
              <a:t>dependency.</a:t>
            </a:r>
          </a:p>
          <a:p>
            <a:pPr marL="114300" indent="0" algn="ctr">
              <a:buNone/>
            </a:pPr>
            <a:r>
              <a:rPr lang="en-US" dirty="0" smtClean="0"/>
              <a:t>Add the following in your </a:t>
            </a:r>
            <a:r>
              <a:rPr lang="en-US" dirty="0" err="1" smtClean="0"/>
              <a:t>nodeScript</a:t>
            </a:r>
            <a:r>
              <a:rPr lang="en-US" dirty="0" smtClean="0"/>
              <a:t>:</a:t>
            </a:r>
            <a:endParaRPr lang="en-US" dirty="0"/>
          </a:p>
          <a:p>
            <a:pPr marL="114300" indent="0" algn="ctr">
              <a:buNone/>
            </a:pPr>
            <a:r>
              <a:rPr lang="en-US" b="1" dirty="0" err="1">
                <a:solidFill>
                  <a:srgbClr val="FFC000"/>
                </a:solidFill>
              </a:rPr>
              <a:t>const</a:t>
            </a:r>
            <a:r>
              <a:rPr lang="en-US" b="1" dirty="0">
                <a:solidFill>
                  <a:srgbClr val="FFC000"/>
                </a:solidFill>
              </a:rPr>
              <a:t> </a:t>
            </a:r>
            <a:r>
              <a:rPr lang="en-US" b="1" dirty="0" err="1">
                <a:solidFill>
                  <a:srgbClr val="FFC000"/>
                </a:solidFill>
              </a:rPr>
              <a:t>filewalker</a:t>
            </a:r>
            <a:r>
              <a:rPr lang="en-US" b="1" dirty="0">
                <a:solidFill>
                  <a:srgbClr val="FFC000"/>
                </a:solidFill>
              </a:rPr>
              <a:t> = require('</a:t>
            </a:r>
            <a:r>
              <a:rPr lang="en-US" b="1" dirty="0" err="1">
                <a:solidFill>
                  <a:srgbClr val="FFC000"/>
                </a:solidFill>
              </a:rPr>
              <a:t>filewalker</a:t>
            </a:r>
            <a:r>
              <a:rPr lang="en-US" b="1" dirty="0">
                <a:solidFill>
                  <a:srgbClr val="FFC000"/>
                </a:solidFill>
              </a:rPr>
              <a:t>');</a:t>
            </a:r>
          </a:p>
          <a:p>
            <a:pPr marL="114300" indent="0" algn="ctr">
              <a:buNone/>
            </a:pPr>
            <a:endParaRPr lang="en-US" dirty="0"/>
          </a:p>
        </p:txBody>
      </p:sp>
    </p:spTree>
    <p:extLst>
      <p:ext uri="{BB962C8B-B14F-4D97-AF65-F5344CB8AC3E}">
        <p14:creationId xmlns:p14="http://schemas.microsoft.com/office/powerpoint/2010/main" val="21451691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3</a:t>
            </a:r>
            <a:endParaRPr lang="en-US" dirty="0"/>
          </a:p>
        </p:txBody>
      </p:sp>
      <p:sp>
        <p:nvSpPr>
          <p:cNvPr id="3" name="Text Placeholder 2"/>
          <p:cNvSpPr>
            <a:spLocks noGrp="1"/>
          </p:cNvSpPr>
          <p:nvPr>
            <p:ph type="body" idx="1"/>
          </p:nvPr>
        </p:nvSpPr>
        <p:spPr/>
        <p:txBody>
          <a:bodyPr/>
          <a:lstStyle/>
          <a:p>
            <a:pPr marL="114300" indent="0">
              <a:buNone/>
            </a:pPr>
            <a:r>
              <a:rPr lang="en-US" dirty="0" smtClean="0"/>
              <a:t>Using </a:t>
            </a:r>
            <a:r>
              <a:rPr lang="en-US" dirty="0"/>
              <a:t>the following code we can traverse a directory</a:t>
            </a:r>
            <a:r>
              <a:rPr lang="en-US" dirty="0" smtClean="0"/>
              <a:t>:</a:t>
            </a:r>
          </a:p>
          <a:p>
            <a:pPr marL="965200" lvl="3" indent="0">
              <a:buNone/>
            </a:pPr>
            <a:r>
              <a:rPr lang="en-US" b="1" dirty="0" err="1" smtClean="0">
                <a:solidFill>
                  <a:srgbClr val="FFC000"/>
                </a:solidFill>
              </a:rPr>
              <a:t>filewalker</a:t>
            </a:r>
            <a:r>
              <a:rPr lang="en-US" b="1" dirty="0">
                <a:solidFill>
                  <a:srgbClr val="FFC000"/>
                </a:solidFill>
              </a:rPr>
              <a:t>('A_DIRECTORY')</a:t>
            </a:r>
          </a:p>
          <a:p>
            <a:pPr marL="965200" lvl="3" indent="0">
              <a:buNone/>
            </a:pPr>
            <a:r>
              <a:rPr lang="en-US" b="1" dirty="0">
                <a:solidFill>
                  <a:srgbClr val="FFC000"/>
                </a:solidFill>
              </a:rPr>
              <a:t>.on('</a:t>
            </a:r>
            <a:r>
              <a:rPr lang="en-US" b="1" dirty="0" err="1">
                <a:solidFill>
                  <a:srgbClr val="FFC000"/>
                </a:solidFill>
              </a:rPr>
              <a:t>dir</a:t>
            </a:r>
            <a:r>
              <a:rPr lang="en-US" b="1" dirty="0">
                <a:solidFill>
                  <a:srgbClr val="FFC000"/>
                </a:solidFill>
              </a:rPr>
              <a:t>', p =&gt; </a:t>
            </a:r>
            <a:r>
              <a:rPr lang="en-US" b="1" dirty="0" err="1">
                <a:solidFill>
                  <a:srgbClr val="FFC000"/>
                </a:solidFill>
              </a:rPr>
              <a:t>console.log</a:t>
            </a:r>
            <a:r>
              <a:rPr lang="en-US" b="1" dirty="0">
                <a:solidFill>
                  <a:srgbClr val="FFC000"/>
                </a:solidFill>
              </a:rPr>
              <a:t>('</a:t>
            </a:r>
            <a:r>
              <a:rPr lang="en-US" b="1" dirty="0" err="1">
                <a:solidFill>
                  <a:srgbClr val="FFC000"/>
                </a:solidFill>
              </a:rPr>
              <a:t>dir</a:t>
            </a:r>
            <a:r>
              <a:rPr lang="en-US" b="1" dirty="0">
                <a:solidFill>
                  <a:srgbClr val="FFC000"/>
                </a:solidFill>
              </a:rPr>
              <a:t>: %s', p))</a:t>
            </a:r>
          </a:p>
          <a:p>
            <a:pPr marL="965200" lvl="3" indent="0">
              <a:buNone/>
            </a:pPr>
            <a:r>
              <a:rPr lang="en-US" b="1" dirty="0">
                <a:solidFill>
                  <a:srgbClr val="FFC000"/>
                </a:solidFill>
              </a:rPr>
              <a:t>.walk();</a:t>
            </a:r>
          </a:p>
          <a:p>
            <a:pPr marL="114300" indent="0">
              <a:buNone/>
            </a:pPr>
            <a:endParaRPr lang="en-US" dirty="0"/>
          </a:p>
        </p:txBody>
      </p:sp>
    </p:spTree>
    <p:extLst>
      <p:ext uri="{BB962C8B-B14F-4D97-AF65-F5344CB8AC3E}">
        <p14:creationId xmlns:p14="http://schemas.microsoft.com/office/powerpoint/2010/main" val="19020684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4 Execute script</a:t>
            </a:r>
            <a:endParaRPr lang="en-US" dirty="0"/>
          </a:p>
        </p:txBody>
      </p:sp>
      <p:sp>
        <p:nvSpPr>
          <p:cNvPr id="3" name="Text Placeholder 2"/>
          <p:cNvSpPr>
            <a:spLocks noGrp="1"/>
          </p:cNvSpPr>
          <p:nvPr>
            <p:ph type="body" idx="1"/>
          </p:nvPr>
        </p:nvSpPr>
        <p:spPr/>
        <p:txBody>
          <a:bodyPr/>
          <a:lstStyle/>
          <a:p>
            <a:pPr marL="114300" indent="0" algn="ctr">
              <a:buNone/>
            </a:pPr>
            <a:r>
              <a:rPr lang="en-US" dirty="0" smtClean="0">
                <a:solidFill>
                  <a:srgbClr val="FFC000"/>
                </a:solidFill>
              </a:rPr>
              <a:t>node </a:t>
            </a:r>
            <a:r>
              <a:rPr lang="en-US" dirty="0" err="1">
                <a:solidFill>
                  <a:srgbClr val="FFC000"/>
                </a:solidFill>
              </a:rPr>
              <a:t>nodeScript.js</a:t>
            </a:r>
            <a:endParaRPr lang="en-US" dirty="0">
              <a:solidFill>
                <a:srgbClr val="FFC000"/>
              </a:solidFill>
            </a:endParaRPr>
          </a:p>
          <a:p>
            <a:endParaRPr lang="en-US" dirty="0"/>
          </a:p>
        </p:txBody>
      </p:sp>
    </p:spTree>
    <p:extLst>
      <p:ext uri="{BB962C8B-B14F-4D97-AF65-F5344CB8AC3E}">
        <p14:creationId xmlns:p14="http://schemas.microsoft.com/office/powerpoint/2010/main" val="94561491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80" y="700645"/>
            <a:ext cx="8988032" cy="3716976"/>
          </a:xfrm>
          <a:prstGeom prst="rect">
            <a:avLst/>
          </a:prstGeom>
        </p:spPr>
      </p:pic>
    </p:spTree>
    <p:extLst>
      <p:ext uri="{BB962C8B-B14F-4D97-AF65-F5344CB8AC3E}">
        <p14:creationId xmlns:p14="http://schemas.microsoft.com/office/powerpoint/2010/main" val="6083351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create REST-API</a:t>
            </a:r>
            <a:endParaRPr lang="en-US" dirty="0"/>
          </a:p>
        </p:txBody>
      </p:sp>
      <p:sp>
        <p:nvSpPr>
          <p:cNvPr id="3" name="Text Placeholder 2"/>
          <p:cNvSpPr>
            <a:spLocks noGrp="1"/>
          </p:cNvSpPr>
          <p:nvPr>
            <p:ph type="body" idx="1"/>
          </p:nvPr>
        </p:nvSpPr>
        <p:spPr/>
        <p:txBody>
          <a:bodyPr/>
          <a:lstStyle/>
          <a:p>
            <a:pPr marL="114300" indent="0">
              <a:buNone/>
            </a:pPr>
            <a:r>
              <a:rPr lang="en-US" dirty="0">
                <a:solidFill>
                  <a:srgbClr val="00B0F0"/>
                </a:solidFill>
              </a:rPr>
              <a:t>https://</a:t>
            </a:r>
            <a:r>
              <a:rPr lang="en-US" dirty="0" err="1">
                <a:solidFill>
                  <a:srgbClr val="00B0F0"/>
                </a:solidFill>
              </a:rPr>
              <a:t>www.codementor.io</a:t>
            </a:r>
            <a:r>
              <a:rPr lang="en-US" dirty="0">
                <a:solidFill>
                  <a:srgbClr val="00B0F0"/>
                </a:solidFill>
              </a:rPr>
              <a:t>/</a:t>
            </a:r>
            <a:r>
              <a:rPr lang="en-US" dirty="0" err="1">
                <a:solidFill>
                  <a:srgbClr val="00B0F0"/>
                </a:solidFill>
              </a:rPr>
              <a:t>wapjude</a:t>
            </a:r>
            <a:r>
              <a:rPr lang="en-US" dirty="0">
                <a:solidFill>
                  <a:srgbClr val="00B0F0"/>
                </a:solidFill>
              </a:rPr>
              <a:t>/creating-a-simple-rest-api-with-expressjs-in-5min-bbtmk51mq</a:t>
            </a:r>
          </a:p>
        </p:txBody>
      </p:sp>
    </p:spTree>
    <p:extLst>
      <p:ext uri="{BB962C8B-B14F-4D97-AF65-F5344CB8AC3E}">
        <p14:creationId xmlns:p14="http://schemas.microsoft.com/office/powerpoint/2010/main" val="4289887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28" y="1272445"/>
            <a:ext cx="8150295" cy="2936660"/>
          </a:xfrm>
          <a:prstGeom prst="rect">
            <a:avLst/>
          </a:prstGeom>
        </p:spPr>
      </p:pic>
    </p:spTree>
    <p:extLst>
      <p:ext uri="{BB962C8B-B14F-4D97-AF65-F5344CB8AC3E}">
        <p14:creationId xmlns:p14="http://schemas.microsoft.com/office/powerpoint/2010/main" val="1554148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726" y="1190659"/>
            <a:ext cx="7802088" cy="3666165"/>
          </a:xfrm>
          <a:prstGeom prst="rect">
            <a:avLst/>
          </a:prstGeom>
        </p:spPr>
      </p:pic>
    </p:spTree>
    <p:extLst>
      <p:ext uri="{BB962C8B-B14F-4D97-AF65-F5344CB8AC3E}">
        <p14:creationId xmlns:p14="http://schemas.microsoft.com/office/powerpoint/2010/main" val="7178910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blocks</a:t>
            </a:r>
            <a:endParaRPr lang="en-US" dirty="0"/>
          </a:p>
        </p:txBody>
      </p:sp>
      <p:sp>
        <p:nvSpPr>
          <p:cNvPr id="3" name="Text Placeholder 2"/>
          <p:cNvSpPr>
            <a:spLocks noGrp="1"/>
          </p:cNvSpPr>
          <p:nvPr>
            <p:ph type="body" idx="1"/>
          </p:nvPr>
        </p:nvSpPr>
        <p:spPr/>
        <p:txBody>
          <a:bodyPr/>
          <a:lstStyle/>
          <a:p>
            <a:r>
              <a:rPr lang="en-US" dirty="0" err="1" smtClean="0"/>
              <a:t>Node.js</a:t>
            </a:r>
            <a:endParaRPr lang="en-US" dirty="0" smtClean="0"/>
          </a:p>
          <a:p>
            <a:r>
              <a:rPr lang="en-US" dirty="0" err="1" smtClean="0"/>
              <a:t>ExpressJS</a:t>
            </a:r>
            <a:r>
              <a:rPr lang="en-US" dirty="0" smtClean="0"/>
              <a:t>: </a:t>
            </a:r>
            <a:r>
              <a:rPr lang="en-US" i="1" dirty="0" smtClean="0">
                <a:solidFill>
                  <a:srgbClr val="FFC000"/>
                </a:solidFill>
              </a:rPr>
              <a:t>for REST API</a:t>
            </a:r>
          </a:p>
          <a:p>
            <a:r>
              <a:rPr lang="en-US" b="1" dirty="0" smtClean="0"/>
              <a:t>body</a:t>
            </a:r>
            <a:r>
              <a:rPr lang="en-US" dirty="0" smtClean="0"/>
              <a:t>-parser</a:t>
            </a:r>
          </a:p>
          <a:p>
            <a:r>
              <a:rPr lang="en-US" dirty="0" smtClean="0"/>
              <a:t>Faker: </a:t>
            </a:r>
            <a:r>
              <a:rPr lang="en-US" i="1" dirty="0" smtClean="0">
                <a:solidFill>
                  <a:srgbClr val="FFC000"/>
                </a:solidFill>
              </a:rPr>
              <a:t>generate </a:t>
            </a:r>
            <a:r>
              <a:rPr lang="en-US" i="1" dirty="0">
                <a:solidFill>
                  <a:srgbClr val="FFC000"/>
                </a:solidFill>
              </a:rPr>
              <a:t>random user account details</a:t>
            </a:r>
            <a:endParaRPr lang="en-US" i="1" dirty="0">
              <a:solidFill>
                <a:srgbClr val="FFC000"/>
              </a:solidFill>
            </a:endParaRPr>
          </a:p>
        </p:txBody>
      </p:sp>
      <p:pic>
        <p:nvPicPr>
          <p:cNvPr id="4" name="Picture 3"/>
          <p:cNvPicPr>
            <a:picLocks noChangeAspect="1"/>
          </p:cNvPicPr>
          <p:nvPr/>
        </p:nvPicPr>
        <p:blipFill>
          <a:blip r:embed="rId2"/>
          <a:stretch>
            <a:fillRect/>
          </a:stretch>
        </p:blipFill>
        <p:spPr>
          <a:xfrm>
            <a:off x="5360852" y="2280061"/>
            <a:ext cx="2203812" cy="730827"/>
          </a:xfrm>
          <a:prstGeom prst="rect">
            <a:avLst/>
          </a:prstGeom>
        </p:spPr>
      </p:pic>
    </p:spTree>
    <p:extLst>
      <p:ext uri="{BB962C8B-B14F-4D97-AF65-F5344CB8AC3E}">
        <p14:creationId xmlns:p14="http://schemas.microsoft.com/office/powerpoint/2010/main" val="10318661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5688" y="227742"/>
            <a:ext cx="7804500" cy="1138500"/>
          </a:xfrm>
        </p:spPr>
        <p:txBody>
          <a:bodyPr/>
          <a:lstStyle/>
          <a:p>
            <a:r>
              <a:rPr lang="en-US" sz="5400" dirty="0">
                <a:solidFill>
                  <a:srgbClr val="FFC000"/>
                </a:solidFill>
              </a:rPr>
              <a:t>Send a Request To a </a:t>
            </a:r>
            <a:r>
              <a:rPr lang="en-US" sz="5400" dirty="0" smtClean="0">
                <a:solidFill>
                  <a:srgbClr val="FFC000"/>
                </a:solidFill>
              </a:rPr>
              <a:t>Server?</a:t>
            </a:r>
            <a:endParaRPr lang="en-US" sz="5400" dirty="0">
              <a:solidFill>
                <a:srgbClr val="FFC000"/>
              </a:solidFill>
            </a:endParaRPr>
          </a:p>
        </p:txBody>
      </p:sp>
      <p:sp>
        <p:nvSpPr>
          <p:cNvPr id="3" name="Text Placeholder 2"/>
          <p:cNvSpPr>
            <a:spLocks noGrp="1"/>
          </p:cNvSpPr>
          <p:nvPr>
            <p:ph type="body" idx="1"/>
          </p:nvPr>
        </p:nvSpPr>
        <p:spPr>
          <a:xfrm>
            <a:off x="356260" y="1366242"/>
            <a:ext cx="8443356" cy="3315000"/>
          </a:xfrm>
        </p:spPr>
        <p:txBody>
          <a:bodyPr/>
          <a:lstStyle/>
          <a:p>
            <a:pPr marL="114300" indent="0">
              <a:buNone/>
            </a:pPr>
            <a:r>
              <a:rPr lang="en-US" sz="2000" b="1" dirty="0" smtClean="0">
                <a:solidFill>
                  <a:srgbClr val="00B0F0"/>
                </a:solidFill>
              </a:rPr>
              <a:t>See:</a:t>
            </a:r>
          </a:p>
          <a:p>
            <a:pPr marL="114300" indent="0">
              <a:buNone/>
            </a:pPr>
            <a:r>
              <a:rPr lang="en-US" sz="2000" b="1" dirty="0">
                <a:solidFill>
                  <a:srgbClr val="00B0F0"/>
                </a:solidFill>
              </a:rPr>
              <a:t>https://</a:t>
            </a:r>
            <a:r>
              <a:rPr lang="en-US" sz="2000" b="1" dirty="0" err="1">
                <a:solidFill>
                  <a:srgbClr val="00B0F0"/>
                </a:solidFill>
              </a:rPr>
              <a:t>developer.mozilla.org</a:t>
            </a:r>
            <a:r>
              <a:rPr lang="en-US" sz="2000" b="1" dirty="0">
                <a:solidFill>
                  <a:srgbClr val="00B0F0"/>
                </a:solidFill>
              </a:rPr>
              <a:t>/</a:t>
            </a:r>
            <a:r>
              <a:rPr lang="en-US" sz="2000" b="1" dirty="0" err="1">
                <a:solidFill>
                  <a:srgbClr val="00B0F0"/>
                </a:solidFill>
              </a:rPr>
              <a:t>en</a:t>
            </a:r>
            <a:r>
              <a:rPr lang="en-US" sz="2000" b="1" dirty="0">
                <a:solidFill>
                  <a:srgbClr val="00B0F0"/>
                </a:solidFill>
              </a:rPr>
              <a:t>-US/docs/Web/API/</a:t>
            </a:r>
            <a:r>
              <a:rPr lang="en-US" sz="2000" b="1" dirty="0" err="1">
                <a:solidFill>
                  <a:srgbClr val="00B0F0"/>
                </a:solidFill>
              </a:rPr>
              <a:t>XMLHttpRequest</a:t>
            </a:r>
            <a:r>
              <a:rPr lang="en-US" sz="2000" b="1" dirty="0">
                <a:solidFill>
                  <a:srgbClr val="00B0F0"/>
                </a:solidFill>
              </a:rPr>
              <a:t>/</a:t>
            </a:r>
            <a:r>
              <a:rPr lang="en-US" sz="2000" b="1" dirty="0" err="1">
                <a:solidFill>
                  <a:srgbClr val="00B0F0"/>
                </a:solidFill>
              </a:rPr>
              <a:t>Synchronous_and_Asynchronous_Requests</a:t>
            </a:r>
            <a:endParaRPr lang="en-US" sz="2000" b="1" dirty="0">
              <a:solidFill>
                <a:srgbClr val="00B0F0"/>
              </a:solidFill>
            </a:endParaRPr>
          </a:p>
          <a:p>
            <a:endParaRPr lang="en-US" sz="3200" dirty="0"/>
          </a:p>
        </p:txBody>
      </p:sp>
    </p:spTree>
    <p:extLst>
      <p:ext uri="{BB962C8B-B14F-4D97-AF65-F5344CB8AC3E}">
        <p14:creationId xmlns:p14="http://schemas.microsoft.com/office/powerpoint/2010/main" val="8385116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Programming</a:t>
            </a:r>
            <a:endParaRPr lang="en-US" dirty="0"/>
          </a:p>
        </p:txBody>
      </p:sp>
      <p:sp>
        <p:nvSpPr>
          <p:cNvPr id="3" name="Text Placeholder 2"/>
          <p:cNvSpPr>
            <a:spLocks noGrp="1"/>
          </p:cNvSpPr>
          <p:nvPr>
            <p:ph type="body" idx="1"/>
          </p:nvPr>
        </p:nvSpPr>
        <p:spPr/>
        <p:txBody>
          <a:bodyPr/>
          <a:lstStyle/>
          <a:p>
            <a:endParaRPr lang="en-US" dirty="0" smtClean="0"/>
          </a:p>
          <a:p>
            <a:endParaRPr lang="en-US" dirty="0"/>
          </a:p>
          <a:p>
            <a:endParaRPr lang="en-US" dirty="0" smtClean="0"/>
          </a:p>
          <a:p>
            <a:pPr lvl="8"/>
            <a:endParaRPr lang="en-US" dirty="0"/>
          </a:p>
          <a:p>
            <a:pPr lvl="8"/>
            <a:endParaRPr lang="en-US" dirty="0"/>
          </a:p>
        </p:txBody>
      </p:sp>
      <p:pic>
        <p:nvPicPr>
          <p:cNvPr id="4" name="Picture 3"/>
          <p:cNvPicPr>
            <a:picLocks noChangeAspect="1"/>
          </p:cNvPicPr>
          <p:nvPr/>
        </p:nvPicPr>
        <p:blipFill>
          <a:blip r:embed="rId3"/>
          <a:stretch>
            <a:fillRect/>
          </a:stretch>
        </p:blipFill>
        <p:spPr>
          <a:xfrm>
            <a:off x="1948070" y="1778123"/>
            <a:ext cx="5049078" cy="300139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300" y="419100"/>
            <a:ext cx="7137400" cy="4305300"/>
          </a:xfrm>
          <a:prstGeom prst="rect">
            <a:avLst/>
          </a:prstGeom>
        </p:spPr>
      </p:pic>
    </p:spTree>
    <p:extLst>
      <p:ext uri="{BB962C8B-B14F-4D97-AF65-F5344CB8AC3E}">
        <p14:creationId xmlns:p14="http://schemas.microsoft.com/office/powerpoint/2010/main" val="1266295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ECMAScript</a:t>
            </a:r>
          </a:p>
        </p:txBody>
      </p:sp>
      <p:sp>
        <p:nvSpPr>
          <p:cNvPr id="120" name="Shape 120"/>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First version of ECMAScript was based on JavaScript</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All implementations are based on ECMAScript</a:t>
            </a:r>
          </a:p>
          <a:p>
            <a:pPr marL="571500" marR="0" lvl="1" indent="-2794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Only defines Core of the language</a:t>
            </a:r>
          </a:p>
          <a:p>
            <a:pPr marL="571500" marR="0" lvl="1" indent="-2794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DOM is maintained by W3C</a:t>
            </a: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HTTP?</a:t>
            </a:r>
            <a:endParaRPr lang="en-US" dirty="0"/>
          </a:p>
        </p:txBody>
      </p:sp>
      <p:sp>
        <p:nvSpPr>
          <p:cNvPr id="3" name="Text Placeholder 2"/>
          <p:cNvSpPr>
            <a:spLocks noGrp="1"/>
          </p:cNvSpPr>
          <p:nvPr>
            <p:ph type="body" idx="1"/>
          </p:nvPr>
        </p:nvSpPr>
        <p:spPr/>
        <p:txBody>
          <a:bodyPr/>
          <a:lstStyle/>
          <a:p>
            <a:r>
              <a:rPr lang="en-US" dirty="0"/>
              <a:t>HTTP works as a request-response protocol between a client and server.</a:t>
            </a:r>
            <a:endParaRPr lang="en-US" dirty="0"/>
          </a:p>
        </p:txBody>
      </p:sp>
    </p:spTree>
    <p:extLst>
      <p:ext uri="{BB962C8B-B14F-4D97-AF65-F5344CB8AC3E}">
        <p14:creationId xmlns:p14="http://schemas.microsoft.com/office/powerpoint/2010/main" val="10483455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 Methods</a:t>
            </a:r>
            <a:endParaRPr lang="en-US" dirty="0"/>
          </a:p>
        </p:txBody>
      </p:sp>
      <p:sp>
        <p:nvSpPr>
          <p:cNvPr id="3" name="Text Placeholder 2"/>
          <p:cNvSpPr>
            <a:spLocks noGrp="1"/>
          </p:cNvSpPr>
          <p:nvPr>
            <p:ph type="body" idx="1"/>
          </p:nvPr>
        </p:nvSpPr>
        <p:spPr/>
        <p:txBody>
          <a:bodyPr/>
          <a:lstStyle/>
          <a:p>
            <a:pPr marL="114300" indent="0" algn="ctr">
              <a:buNone/>
            </a:pPr>
            <a:endParaRPr lang="en-US" sz="1100" b="1" dirty="0" smtClean="0"/>
          </a:p>
          <a:p>
            <a:pPr marL="114300" indent="0" algn="ctr">
              <a:buNone/>
            </a:pPr>
            <a:r>
              <a:rPr lang="en-US" sz="1100" b="1" dirty="0" smtClean="0"/>
              <a:t>GET</a:t>
            </a:r>
            <a:endParaRPr lang="en-US" sz="1100" dirty="0"/>
          </a:p>
          <a:p>
            <a:pPr marL="114300" indent="0" algn="ctr">
              <a:buNone/>
            </a:pPr>
            <a:r>
              <a:rPr lang="en-US" sz="1100" b="1" dirty="0"/>
              <a:t>POST</a:t>
            </a:r>
            <a:endParaRPr lang="en-US" sz="1100" dirty="0"/>
          </a:p>
          <a:p>
            <a:pPr marL="114300" indent="0" algn="ctr">
              <a:buNone/>
            </a:pPr>
            <a:r>
              <a:rPr lang="en-US" sz="1100" b="1" dirty="0"/>
              <a:t>PUT</a:t>
            </a:r>
            <a:endParaRPr lang="en-US" sz="1100" dirty="0"/>
          </a:p>
          <a:p>
            <a:pPr marL="114300" indent="0" algn="ctr">
              <a:buNone/>
            </a:pPr>
            <a:r>
              <a:rPr lang="en-US" sz="1100" b="1" dirty="0"/>
              <a:t>HEAD</a:t>
            </a:r>
            <a:endParaRPr lang="en-US" sz="1100" dirty="0"/>
          </a:p>
          <a:p>
            <a:pPr marL="114300" indent="0" algn="ctr">
              <a:buNone/>
            </a:pPr>
            <a:r>
              <a:rPr lang="en-US" sz="1100" b="1" dirty="0"/>
              <a:t>DELETE</a:t>
            </a:r>
            <a:endParaRPr lang="en-US" sz="1100" dirty="0"/>
          </a:p>
          <a:p>
            <a:pPr marL="114300" indent="0" algn="ctr">
              <a:buNone/>
            </a:pPr>
            <a:r>
              <a:rPr lang="en-US" sz="1100" b="1" dirty="0"/>
              <a:t>PATCH</a:t>
            </a:r>
            <a:endParaRPr lang="en-US" sz="1100" dirty="0"/>
          </a:p>
          <a:p>
            <a:pPr marL="114300" indent="0" algn="ctr">
              <a:buNone/>
            </a:pPr>
            <a:r>
              <a:rPr lang="en-US" sz="1100" b="1" dirty="0"/>
              <a:t>OPTIONS</a:t>
            </a:r>
            <a:endParaRPr lang="en-US" sz="1100" dirty="0"/>
          </a:p>
          <a:p>
            <a:pPr marL="114300" indent="0" algn="ctr">
              <a:buNone/>
            </a:pPr>
            <a:endParaRPr lang="en-US" sz="1100" dirty="0"/>
          </a:p>
        </p:txBody>
      </p:sp>
    </p:spTree>
    <p:extLst>
      <p:ext uri="{BB962C8B-B14F-4D97-AF65-F5344CB8AC3E}">
        <p14:creationId xmlns:p14="http://schemas.microsoft.com/office/powerpoint/2010/main" val="138655434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Method</a:t>
            </a:r>
            <a:endParaRPr lang="en-US" dirty="0"/>
          </a:p>
        </p:txBody>
      </p:sp>
      <p:sp>
        <p:nvSpPr>
          <p:cNvPr id="3" name="Text Placeholder 2"/>
          <p:cNvSpPr>
            <a:spLocks noGrp="1"/>
          </p:cNvSpPr>
          <p:nvPr>
            <p:ph type="body" idx="1"/>
          </p:nvPr>
        </p:nvSpPr>
        <p:spPr/>
        <p:txBody>
          <a:bodyPr/>
          <a:lstStyle/>
          <a:p>
            <a:r>
              <a:rPr lang="en-US" b="1" dirty="0"/>
              <a:t>GET is used to request data from a specified </a:t>
            </a:r>
            <a:r>
              <a:rPr lang="en-US" b="1" dirty="0" smtClean="0"/>
              <a:t>resource over HTTP.</a:t>
            </a:r>
            <a:endParaRPr lang="en-US" dirty="0"/>
          </a:p>
        </p:txBody>
      </p:sp>
    </p:spTree>
    <p:extLst>
      <p:ext uri="{BB962C8B-B14F-4D97-AF65-F5344CB8AC3E}">
        <p14:creationId xmlns:p14="http://schemas.microsoft.com/office/powerpoint/2010/main" val="20728043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POST </a:t>
            </a:r>
            <a:r>
              <a:rPr lang="en-US" dirty="0" smtClean="0"/>
              <a:t>Method</a:t>
            </a:r>
            <a:endParaRPr lang="en-US" dirty="0"/>
          </a:p>
        </p:txBody>
      </p:sp>
      <p:sp>
        <p:nvSpPr>
          <p:cNvPr id="3" name="Text Placeholder 2"/>
          <p:cNvSpPr>
            <a:spLocks noGrp="1"/>
          </p:cNvSpPr>
          <p:nvPr>
            <p:ph type="body" idx="1"/>
          </p:nvPr>
        </p:nvSpPr>
        <p:spPr/>
        <p:txBody>
          <a:bodyPr/>
          <a:lstStyle/>
          <a:p>
            <a:r>
              <a:rPr lang="en-US" b="1" dirty="0"/>
              <a:t>POST is used to send data to a server to create/update a resource.</a:t>
            </a:r>
            <a:endParaRPr lang="en-US" dirty="0"/>
          </a:p>
        </p:txBody>
      </p:sp>
    </p:spTree>
    <p:extLst>
      <p:ext uri="{BB962C8B-B14F-4D97-AF65-F5344CB8AC3E}">
        <p14:creationId xmlns:p14="http://schemas.microsoft.com/office/powerpoint/2010/main" val="18191755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HTTP Request Methods</a:t>
            </a:r>
          </a:p>
        </p:txBody>
      </p:sp>
      <p:sp>
        <p:nvSpPr>
          <p:cNvPr id="3" name="Text Placeholder 2"/>
          <p:cNvSpPr>
            <a:spLocks noGrp="1"/>
          </p:cNvSpPr>
          <p:nvPr>
            <p:ph type="body" idx="1"/>
          </p:nvPr>
        </p:nvSpPr>
        <p:spPr/>
        <p:txBody>
          <a:bodyPr/>
          <a:lstStyle/>
          <a:p>
            <a:r>
              <a:rPr lang="en-US" dirty="0"/>
              <a:t>https://www.w3schools.com/tags/</a:t>
            </a:r>
            <a:r>
              <a:rPr lang="en-US" dirty="0" err="1"/>
              <a:t>ref_httpmethods.asp</a:t>
            </a:r>
            <a:endParaRPr lang="en-US" dirty="0"/>
          </a:p>
        </p:txBody>
      </p:sp>
    </p:spTree>
    <p:extLst>
      <p:ext uri="{BB962C8B-B14F-4D97-AF65-F5344CB8AC3E}">
        <p14:creationId xmlns:p14="http://schemas.microsoft.com/office/powerpoint/2010/main" val="10838554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Sync vs </a:t>
            </a:r>
            <a:r>
              <a:rPr lang="en-US" dirty="0" err="1" smtClean="0"/>
              <a:t>Async</a:t>
            </a:r>
            <a:r>
              <a:rPr lang="en-US" dirty="0" smtClean="0"/>
              <a:t> </a:t>
            </a:r>
            <a:r>
              <a:rPr lang="en-US" dirty="0" smtClean="0"/>
              <a:t>Programming</a:t>
            </a:r>
            <a:endParaRPr lang="en-US" dirty="0"/>
          </a:p>
        </p:txBody>
      </p:sp>
      <p:sp>
        <p:nvSpPr>
          <p:cNvPr id="3" name="Text Placeholder 2"/>
          <p:cNvSpPr>
            <a:spLocks noGrp="1"/>
          </p:cNvSpPr>
          <p:nvPr>
            <p:ph type="body" idx="1"/>
          </p:nvPr>
        </p:nvSpPr>
        <p:spPr/>
        <p:txBody>
          <a:bodyPr/>
          <a:lstStyle/>
          <a:p>
            <a:endParaRPr lang="en-US" dirty="0" smtClean="0"/>
          </a:p>
          <a:p>
            <a:endParaRPr lang="en-US" dirty="0"/>
          </a:p>
          <a:p>
            <a:endParaRPr lang="en-US" dirty="0" smtClean="0"/>
          </a:p>
          <a:p>
            <a:pPr lvl="8"/>
            <a:endParaRPr lang="en-US" dirty="0"/>
          </a:p>
          <a:p>
            <a:pPr lvl="8"/>
            <a:endParaRPr lang="en-US" dirty="0"/>
          </a:p>
        </p:txBody>
      </p:sp>
      <p:pic>
        <p:nvPicPr>
          <p:cNvPr id="4" name="Picture 3"/>
          <p:cNvPicPr>
            <a:picLocks noChangeAspect="1"/>
          </p:cNvPicPr>
          <p:nvPr/>
        </p:nvPicPr>
        <p:blipFill>
          <a:blip r:embed="rId3"/>
          <a:stretch>
            <a:fillRect/>
          </a:stretch>
        </p:blipFill>
        <p:spPr>
          <a:xfrm>
            <a:off x="2763738" y="1778124"/>
            <a:ext cx="3616523" cy="2149822"/>
          </a:xfrm>
          <a:prstGeom prst="rect">
            <a:avLst/>
          </a:prstGeom>
        </p:spPr>
      </p:pic>
    </p:spTree>
    <p:extLst>
      <p:ext uri="{BB962C8B-B14F-4D97-AF65-F5344CB8AC3E}">
        <p14:creationId xmlns:p14="http://schemas.microsoft.com/office/powerpoint/2010/main" val="140513781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Async</a:t>
            </a:r>
            <a:r>
              <a:rPr lang="en-US" dirty="0"/>
              <a:t> Programming</a:t>
            </a:r>
          </a:p>
        </p:txBody>
      </p:sp>
      <p:sp>
        <p:nvSpPr>
          <p:cNvPr id="3" name="Text Placeholder 2"/>
          <p:cNvSpPr>
            <a:spLocks noGrp="1"/>
          </p:cNvSpPr>
          <p:nvPr>
            <p:ph type="body" idx="1"/>
          </p:nvPr>
        </p:nvSpPr>
        <p:spPr/>
        <p:txBody>
          <a:bodyPr/>
          <a:lstStyle/>
          <a:p>
            <a:r>
              <a:rPr lang="en-US" dirty="0"/>
              <a:t>By sending asynchronously, the JavaScript does not have to wait for the server response, but can instead:</a:t>
            </a:r>
          </a:p>
          <a:p>
            <a:r>
              <a:rPr lang="en-US" dirty="0"/>
              <a:t>execute other scripts while waiting for server response</a:t>
            </a:r>
          </a:p>
          <a:p>
            <a:r>
              <a:rPr lang="en-US" dirty="0"/>
              <a:t>deal with the response after the response is ready</a:t>
            </a:r>
          </a:p>
          <a:p>
            <a:endParaRPr lang="en-US" dirty="0"/>
          </a:p>
        </p:txBody>
      </p:sp>
    </p:spTree>
    <p:extLst>
      <p:ext uri="{BB962C8B-B14F-4D97-AF65-F5344CB8AC3E}">
        <p14:creationId xmlns:p14="http://schemas.microsoft.com/office/powerpoint/2010/main" val="19863795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726" y="227742"/>
            <a:ext cx="7804500" cy="1138500"/>
          </a:xfrm>
        </p:spPr>
        <p:txBody>
          <a:bodyPr/>
          <a:lstStyle/>
          <a:p>
            <a:r>
              <a:rPr lang="en-US" dirty="0"/>
              <a:t>Send a Request To a </a:t>
            </a:r>
            <a:r>
              <a:rPr lang="en-US" dirty="0" smtClean="0"/>
              <a:t>Server?</a:t>
            </a:r>
            <a:endParaRPr lang="en-US" dirty="0"/>
          </a:p>
        </p:txBody>
      </p:sp>
      <p:sp>
        <p:nvSpPr>
          <p:cNvPr id="3" name="Text Placeholder 2"/>
          <p:cNvSpPr>
            <a:spLocks noGrp="1"/>
          </p:cNvSpPr>
          <p:nvPr>
            <p:ph type="body" idx="1"/>
          </p:nvPr>
        </p:nvSpPr>
        <p:spPr/>
        <p:txBody>
          <a:bodyPr/>
          <a:lstStyle/>
          <a:p>
            <a:r>
              <a:rPr lang="en-US" dirty="0" smtClean="0"/>
              <a:t>Use </a:t>
            </a:r>
            <a:r>
              <a:rPr lang="en-US" dirty="0" err="1">
                <a:solidFill>
                  <a:srgbClr val="FFC000"/>
                </a:solidFill>
              </a:rPr>
              <a:t>XMLHttpRequest</a:t>
            </a:r>
            <a:r>
              <a:rPr lang="en-US" dirty="0">
                <a:solidFill>
                  <a:srgbClr val="FFC000"/>
                </a:solidFill>
              </a:rPr>
              <a:t> </a:t>
            </a:r>
            <a:endParaRPr lang="en-US" dirty="0" smtClean="0">
              <a:solidFill>
                <a:srgbClr val="FFC000"/>
              </a:solidFill>
            </a:endParaRPr>
          </a:p>
          <a:p>
            <a:r>
              <a:rPr lang="en-US" dirty="0" smtClean="0"/>
              <a:t>The </a:t>
            </a:r>
            <a:r>
              <a:rPr lang="en-US" dirty="0" err="1"/>
              <a:t>XMLHttpRequest</a:t>
            </a:r>
            <a:r>
              <a:rPr lang="en-US" dirty="0"/>
              <a:t> object is used to exchange data with a server</a:t>
            </a:r>
            <a:r>
              <a:rPr lang="en-US" dirty="0" smtClean="0"/>
              <a:t>.</a:t>
            </a:r>
          </a:p>
        </p:txBody>
      </p:sp>
    </p:spTree>
    <p:extLst>
      <p:ext uri="{BB962C8B-B14F-4D97-AF65-F5344CB8AC3E}">
        <p14:creationId xmlns:p14="http://schemas.microsoft.com/office/powerpoint/2010/main" val="88236183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lgn="ctr">
              <a:buNone/>
            </a:pPr>
            <a:r>
              <a:rPr lang="en-US" sz="5400" dirty="0"/>
              <a:t>Synchronous</a:t>
            </a:r>
          </a:p>
        </p:txBody>
      </p:sp>
    </p:spTree>
    <p:extLst>
      <p:ext uri="{BB962C8B-B14F-4D97-AF65-F5344CB8AC3E}">
        <p14:creationId xmlns:p14="http://schemas.microsoft.com/office/powerpoint/2010/main" val="10773410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Synchronous </a:t>
            </a:r>
            <a:r>
              <a:rPr lang="en-US" dirty="0" smtClean="0"/>
              <a:t>GET</a:t>
            </a:r>
            <a:endParaRPr lang="en-US" dirty="0"/>
          </a:p>
        </p:txBody>
      </p:sp>
      <p:sp>
        <p:nvSpPr>
          <p:cNvPr id="3" name="Text Placeholder 2"/>
          <p:cNvSpPr>
            <a:spLocks noGrp="1"/>
          </p:cNvSpPr>
          <p:nvPr>
            <p:ph type="body" idx="1"/>
          </p:nvPr>
        </p:nvSpPr>
        <p:spPr/>
        <p:txBody>
          <a:bodyPr/>
          <a:lstStyle/>
          <a:p>
            <a:endParaRPr lang="en-US" dirty="0" smtClean="0"/>
          </a:p>
          <a:p>
            <a:endParaRPr lang="en-US" dirty="0"/>
          </a:p>
          <a:p>
            <a:endParaRPr lang="en-US" dirty="0" smtClean="0"/>
          </a:p>
          <a:p>
            <a:endParaRPr lang="en-US" dirty="0"/>
          </a:p>
          <a:p>
            <a:r>
              <a:rPr lang="en-US" dirty="0"/>
              <a:t>https://www.w3schools.com/</a:t>
            </a:r>
            <a:r>
              <a:rPr lang="en-US" dirty="0" err="1"/>
              <a:t>js</a:t>
            </a:r>
            <a:r>
              <a:rPr lang="en-US" dirty="0"/>
              <a:t>/</a:t>
            </a:r>
            <a:r>
              <a:rPr lang="en-US" dirty="0" err="1"/>
              <a:t>js_ajax_http_send.asp</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269" y="1790700"/>
            <a:ext cx="9144000" cy="2164904"/>
          </a:xfrm>
          <a:prstGeom prst="rect">
            <a:avLst/>
          </a:prstGeom>
        </p:spPr>
      </p:pic>
    </p:spTree>
    <p:extLst>
      <p:ext uri="{BB962C8B-B14F-4D97-AF65-F5344CB8AC3E}">
        <p14:creationId xmlns:p14="http://schemas.microsoft.com/office/powerpoint/2010/main" val="1586116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ctrTitle" idx="4294967295"/>
          </p:nvPr>
        </p:nvSpPr>
        <p:spPr>
          <a:xfrm>
            <a:off x="892968" y="863947"/>
            <a:ext cx="7358100" cy="1741200"/>
          </a:xfrm>
          <a:prstGeom prst="rect">
            <a:avLst/>
          </a:prstGeom>
          <a:noFill/>
          <a:ln>
            <a:noFill/>
          </a:ln>
        </p:spPr>
        <p:txBody>
          <a:bodyPr lIns="32750" tIns="32750" rIns="32750" bIns="32750" anchor="b"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a:t>
            </a:r>
          </a:p>
        </p:txBody>
      </p:sp>
      <p:sp>
        <p:nvSpPr>
          <p:cNvPr id="157" name="Shape 157"/>
          <p:cNvSpPr txBox="1">
            <a:spLocks noGrp="1"/>
          </p:cNvSpPr>
          <p:nvPr>
            <p:ph type="subTitle" idx="4294967295"/>
          </p:nvPr>
        </p:nvSpPr>
        <p:spPr>
          <a:xfrm>
            <a:off x="892968" y="2655465"/>
            <a:ext cx="7358100" cy="5961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2100" b="0" i="0" u="none" strike="noStrike" cap="none">
                <a:solidFill>
                  <a:srgbClr val="FFFFFF"/>
                </a:solidFill>
                <a:latin typeface="Helvetica Neue"/>
                <a:ea typeface="Helvetica Neue"/>
                <a:cs typeface="Helvetica Neue"/>
                <a:sym typeface="Helvetica Neue"/>
              </a:rPr>
              <a:t>The Basics</a:t>
            </a: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Synchronous</a:t>
            </a:r>
            <a:endParaRPr lang="en-US" dirty="0"/>
          </a:p>
        </p:txBody>
      </p:sp>
      <p:sp>
        <p:nvSpPr>
          <p:cNvPr id="3" name="Text Placeholder 2"/>
          <p:cNvSpPr>
            <a:spLocks noGrp="1"/>
          </p:cNvSpPr>
          <p:nvPr>
            <p:ph type="body" idx="1"/>
          </p:nvPr>
        </p:nvSpPr>
        <p:spPr/>
        <p:txBody>
          <a:bodyPr/>
          <a:lstStyle/>
          <a:p>
            <a:pPr marL="114300" indent="0">
              <a:buNone/>
            </a:pPr>
            <a:r>
              <a:rPr lang="en-US" dirty="0"/>
              <a:t>Sending and receiving data in </a:t>
            </a:r>
            <a:r>
              <a:rPr lang="en-US" dirty="0">
                <a:solidFill>
                  <a:srgbClr val="FFC000"/>
                </a:solidFill>
              </a:rPr>
              <a:t>JSON format </a:t>
            </a:r>
            <a:r>
              <a:rPr lang="en-US" dirty="0"/>
              <a:t>using POST method</a:t>
            </a:r>
          </a:p>
          <a:p>
            <a:endParaRPr lang="en-US" dirty="0"/>
          </a:p>
        </p:txBody>
      </p:sp>
    </p:spTree>
    <p:extLst>
      <p:ext uri="{BB962C8B-B14F-4D97-AF65-F5344CB8AC3E}">
        <p14:creationId xmlns:p14="http://schemas.microsoft.com/office/powerpoint/2010/main" val="211803131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Synchronous POST</a:t>
            </a:r>
            <a:endParaRPr lang="en-US" dirty="0"/>
          </a:p>
        </p:txBody>
      </p:sp>
      <p:sp>
        <p:nvSpPr>
          <p:cNvPr id="3" name="Text Placeholder 2"/>
          <p:cNvSpPr>
            <a:spLocks noGrp="1"/>
          </p:cNvSpPr>
          <p:nvPr>
            <p:ph type="body" idx="1"/>
          </p:nvPr>
        </p:nvSpPr>
        <p:spPr/>
        <p:txBody>
          <a:bodyPr/>
          <a:lstStyle/>
          <a:p>
            <a:endParaRPr lang="en-US" dirty="0" smtClean="0"/>
          </a:p>
          <a:p>
            <a:endParaRPr lang="en-US" dirty="0"/>
          </a:p>
          <a:p>
            <a:endParaRPr lang="en-US" dirty="0" smtClean="0"/>
          </a:p>
          <a:p>
            <a:r>
              <a:rPr lang="en-US" dirty="0"/>
              <a:t>https://www.w3schools.com/</a:t>
            </a:r>
            <a:r>
              <a:rPr lang="en-US" dirty="0" err="1"/>
              <a:t>js</a:t>
            </a:r>
            <a:r>
              <a:rPr lang="en-US" dirty="0"/>
              <a:t>/</a:t>
            </a:r>
            <a:r>
              <a:rPr lang="en-US" dirty="0" err="1"/>
              <a:t>js_ajax_http_send.asp</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38300"/>
            <a:ext cx="9144000" cy="1852246"/>
          </a:xfrm>
          <a:prstGeom prst="rect">
            <a:avLst/>
          </a:prstGeom>
        </p:spPr>
      </p:pic>
    </p:spTree>
    <p:extLst>
      <p:ext uri="{BB962C8B-B14F-4D97-AF65-F5344CB8AC3E}">
        <p14:creationId xmlns:p14="http://schemas.microsoft.com/office/powerpoint/2010/main" val="95774261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pPr marL="114300" indent="0" algn="ctr">
              <a:buNone/>
            </a:pPr>
            <a:r>
              <a:rPr lang="en-US" sz="4800" dirty="0" smtClean="0"/>
              <a:t>Asynchronous</a:t>
            </a:r>
            <a:endParaRPr lang="en-US" sz="4800" dirty="0"/>
          </a:p>
          <a:p>
            <a:endParaRPr lang="en-US" dirty="0"/>
          </a:p>
        </p:txBody>
      </p:sp>
    </p:spTree>
    <p:extLst>
      <p:ext uri="{BB962C8B-B14F-4D97-AF65-F5344CB8AC3E}">
        <p14:creationId xmlns:p14="http://schemas.microsoft.com/office/powerpoint/2010/main" val="156079559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POST JSON</a:t>
            </a:r>
            <a:endParaRPr lang="en-US" dirty="0"/>
          </a:p>
        </p:txBody>
      </p:sp>
      <p:sp>
        <p:nvSpPr>
          <p:cNvPr id="3" name="Text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076" y="1715642"/>
            <a:ext cx="7797800" cy="2616200"/>
          </a:xfrm>
          <a:prstGeom prst="rect">
            <a:avLst/>
          </a:prstGeom>
        </p:spPr>
      </p:pic>
    </p:spTree>
    <p:extLst>
      <p:ext uri="{BB962C8B-B14F-4D97-AF65-F5344CB8AC3E}">
        <p14:creationId xmlns:p14="http://schemas.microsoft.com/office/powerpoint/2010/main" val="188745349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See also</a:t>
            </a:r>
            <a:endParaRPr lang="en-US" dirty="0"/>
          </a:p>
        </p:txBody>
      </p:sp>
      <p:sp>
        <p:nvSpPr>
          <p:cNvPr id="3" name="Text Placeholder 2"/>
          <p:cNvSpPr>
            <a:spLocks noGrp="1"/>
          </p:cNvSpPr>
          <p:nvPr>
            <p:ph type="body" idx="1"/>
          </p:nvPr>
        </p:nvSpPr>
        <p:spPr/>
        <p:txBody>
          <a:bodyPr/>
          <a:lstStyle/>
          <a:p>
            <a:r>
              <a:rPr lang="en-US" dirty="0">
                <a:hlinkClick r:id="rId2"/>
              </a:rPr>
              <a:t>https://www.valentinog.com/blog/http-requests-node-js-async-await</a:t>
            </a:r>
            <a:r>
              <a:rPr lang="en-US" dirty="0" smtClean="0">
                <a:hlinkClick r:id="rId2"/>
              </a:rPr>
              <a:t>/</a:t>
            </a:r>
            <a:endParaRPr lang="en-US" dirty="0" smtClean="0"/>
          </a:p>
          <a:p>
            <a:r>
              <a:rPr lang="en-US" dirty="0"/>
              <a:t>https://www.w3schools.com/xml/</a:t>
            </a:r>
            <a:r>
              <a:rPr lang="en-US" dirty="0" err="1"/>
              <a:t>ajax_xmlhttprequest_send.asp</a:t>
            </a:r>
            <a:endParaRPr lang="en-US" dirty="0" smtClean="0"/>
          </a:p>
          <a:p>
            <a:endParaRPr lang="en-US" dirty="0"/>
          </a:p>
        </p:txBody>
      </p:sp>
    </p:spTree>
    <p:extLst>
      <p:ext uri="{BB962C8B-B14F-4D97-AF65-F5344CB8AC3E}">
        <p14:creationId xmlns:p14="http://schemas.microsoft.com/office/powerpoint/2010/main" val="1175006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defRPr/>
            </a:pPr>
            <a:r>
              <a:rPr lang="en-US"/>
              <a:t>Starting point:</a:t>
            </a:r>
            <a:endParaRPr lang="en-US" dirty="0"/>
          </a:p>
        </p:txBody>
      </p:sp>
      <p:sp>
        <p:nvSpPr>
          <p:cNvPr id="3" name="Text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algn="ctr" defTabSz="914400" eaLnBrk="1" fontAlgn="auto" latinLnBrk="0" hangingPunct="1">
              <a:lnSpc>
                <a:spcPct val="100000"/>
              </a:lnSpc>
              <a:spcBef>
                <a:spcPts val="0"/>
              </a:spcBef>
              <a:spcAft>
                <a:spcPts val="0"/>
              </a:spcAft>
              <a:buClrTx/>
              <a:buSzTx/>
              <a:buFontTx/>
              <a:buNone/>
              <a:tabLst/>
              <a:defRPr/>
            </a:pPr>
            <a:r>
              <a:rPr lang="en-US" dirty="0" smtClean="0"/>
              <a:t>MDN Web docs</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a:p>
            <a:pPr marL="0" lvl="0" indent="0" algn="ctr">
              <a:spcBef>
                <a:spcPts val="0"/>
              </a:spcBef>
              <a:buClrTx/>
              <a:buSzTx/>
              <a:buNone/>
              <a:defRPr/>
            </a:pPr>
            <a:r>
              <a:rPr lang="en-US" dirty="0">
                <a:solidFill>
                  <a:srgbClr val="FFFF00"/>
                </a:solidFill>
              </a:rPr>
              <a:t>https://</a:t>
            </a:r>
            <a:r>
              <a:rPr lang="en-US" dirty="0" err="1">
                <a:solidFill>
                  <a:srgbClr val="FFFF00"/>
                </a:solidFill>
              </a:rPr>
              <a:t>developer.mozilla.org</a:t>
            </a:r>
            <a:r>
              <a:rPr lang="en-US" dirty="0">
                <a:solidFill>
                  <a:srgbClr val="FFFF00"/>
                </a:solidFill>
              </a:rPr>
              <a:t>/</a:t>
            </a:r>
            <a:r>
              <a:rPr lang="en-US" dirty="0" err="1">
                <a:solidFill>
                  <a:srgbClr val="FFFF00"/>
                </a:solidFill>
              </a:rPr>
              <a:t>en</a:t>
            </a:r>
            <a:r>
              <a:rPr lang="en-US" dirty="0">
                <a:solidFill>
                  <a:srgbClr val="FFFF00"/>
                </a:solidFill>
              </a:rPr>
              <a:t>-US/docs/Web/JavaScript/Guide/Introduction</a:t>
            </a:r>
            <a:endParaRPr lang="en-US" dirty="0" smtClean="0">
              <a:solidFill>
                <a:srgbClr val="FFFF00"/>
              </a:solidFill>
            </a:endParaRPr>
          </a:p>
        </p:txBody>
      </p:sp>
      <p:pic>
        <p:nvPicPr>
          <p:cNvPr id="4" name="Picture 3"/>
          <p:cNvPicPr>
            <a:picLocks noChangeAspect="1"/>
          </p:cNvPicPr>
          <p:nvPr/>
        </p:nvPicPr>
        <p:blipFill>
          <a:blip r:embed="rId2"/>
          <a:stretch>
            <a:fillRect/>
          </a:stretch>
        </p:blipFill>
        <p:spPr>
          <a:xfrm>
            <a:off x="3409487" y="1731522"/>
            <a:ext cx="2324977" cy="578661"/>
          </a:xfrm>
          <a:prstGeom prst="rect">
            <a:avLst/>
          </a:prstGeom>
        </p:spPr>
      </p:pic>
    </p:spTree>
    <p:extLst>
      <p:ext uri="{BB962C8B-B14F-4D97-AF65-F5344CB8AC3E}">
        <p14:creationId xmlns:p14="http://schemas.microsoft.com/office/powerpoint/2010/main" val="1591728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
            </a:r>
            <a:br>
              <a:rPr lang="en-US" b="1" dirty="0" smtClean="0"/>
            </a:br>
            <a:r>
              <a:rPr lang="en-US" b="1" dirty="0" smtClean="0"/>
              <a:t>What </a:t>
            </a:r>
            <a:r>
              <a:rPr lang="en-US" b="1" dirty="0"/>
              <a:t>is JavaScript?</a:t>
            </a:r>
            <a:br>
              <a:rPr lang="en-US" b="1" dirty="0"/>
            </a:br>
            <a:endParaRPr lang="en-US" dirty="0"/>
          </a:p>
        </p:txBody>
      </p:sp>
      <p:sp>
        <p:nvSpPr>
          <p:cNvPr id="3" name="Text Placeholder 2"/>
          <p:cNvSpPr>
            <a:spLocks noGrp="1"/>
          </p:cNvSpPr>
          <p:nvPr>
            <p:ph type="body" idx="1"/>
          </p:nvPr>
        </p:nvSpPr>
        <p:spPr/>
        <p:txBody>
          <a:bodyPr/>
          <a:lstStyle/>
          <a:p>
            <a:pPr marL="114300" indent="0">
              <a:buNone/>
            </a:pPr>
            <a:r>
              <a:rPr lang="en-US" dirty="0"/>
              <a:t>JavaScript is </a:t>
            </a:r>
            <a:r>
              <a:rPr lang="en-US" dirty="0" smtClean="0"/>
              <a:t>a cross-platform, object-oriented </a:t>
            </a:r>
            <a:r>
              <a:rPr lang="en-US" dirty="0"/>
              <a:t>scripting language used to make webpages </a:t>
            </a:r>
            <a:r>
              <a:rPr lang="en-US" dirty="0" smtClean="0"/>
              <a:t>interactive.</a:t>
            </a:r>
            <a:endParaRPr lang="en-US" dirty="0"/>
          </a:p>
        </p:txBody>
      </p:sp>
    </p:spTree>
    <p:extLst>
      <p:ext uri="{BB962C8B-B14F-4D97-AF65-F5344CB8AC3E}">
        <p14:creationId xmlns:p14="http://schemas.microsoft.com/office/powerpoint/2010/main" val="1471979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
            </a:r>
            <a:br>
              <a:rPr lang="en-US" b="1" dirty="0" smtClean="0"/>
            </a:br>
            <a:r>
              <a:rPr lang="en-US" b="1" dirty="0" smtClean="0"/>
              <a:t>Browser </a:t>
            </a:r>
            <a:r>
              <a:rPr lang="en-US" b="1" dirty="0"/>
              <a:t>Console </a:t>
            </a:r>
            <a:r>
              <a:rPr lang="en-US" dirty="0"/>
              <a:t/>
            </a:r>
            <a:br>
              <a:rPr lang="en-US" dirty="0"/>
            </a:br>
            <a:endParaRPr lang="en-US" dirty="0"/>
          </a:p>
        </p:txBody>
      </p:sp>
      <p:sp>
        <p:nvSpPr>
          <p:cNvPr id="3" name="Text Placeholder 2"/>
          <p:cNvSpPr>
            <a:spLocks noGrp="1"/>
          </p:cNvSpPr>
          <p:nvPr>
            <p:ph type="body" idx="1"/>
          </p:nvPr>
        </p:nvSpPr>
        <p:spPr/>
        <p:txBody>
          <a:bodyPr/>
          <a:lstStyle/>
          <a:p>
            <a:r>
              <a:rPr lang="en-US" b="1" dirty="0"/>
              <a:t>Internet Explorer </a:t>
            </a:r>
            <a:r>
              <a:rPr lang="en-US" b="1" dirty="0" smtClean="0"/>
              <a:t> F12</a:t>
            </a:r>
          </a:p>
          <a:p>
            <a:r>
              <a:rPr lang="en-US" b="1" dirty="0"/>
              <a:t>Chrome </a:t>
            </a:r>
            <a:r>
              <a:rPr lang="en-US" dirty="0" smtClean="0"/>
              <a:t>- </a:t>
            </a:r>
            <a:r>
              <a:rPr lang="en-US" b="1" dirty="0"/>
              <a:t>View &gt; Developer &gt; JavaScript Console </a:t>
            </a:r>
            <a:endParaRPr lang="en-US" dirty="0"/>
          </a:p>
          <a:p>
            <a:endParaRPr lang="en-US" dirty="0"/>
          </a:p>
        </p:txBody>
      </p:sp>
      <p:pic>
        <p:nvPicPr>
          <p:cNvPr id="1026" name="Picture 2" descr="https://mdn.mozillademos.org/files/7363/web-console-commandlin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8207" y="3190673"/>
            <a:ext cx="3036376" cy="2036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012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a:t>Your First JavaScript Program </a:t>
            </a:r>
            <a:r>
              <a:rPr lang="en-US" sz="2400" dirty="0"/>
              <a:t/>
            </a:r>
            <a:br>
              <a:rPr lang="en-US" sz="2400" dirty="0"/>
            </a:br>
            <a:endParaRPr lang="en-US" sz="2400" dirty="0"/>
          </a:p>
        </p:txBody>
      </p:sp>
      <p:sp>
        <p:nvSpPr>
          <p:cNvPr id="3" name="Text Placeholder 2"/>
          <p:cNvSpPr>
            <a:spLocks noGrp="1"/>
          </p:cNvSpPr>
          <p:nvPr>
            <p:ph type="body" idx="1"/>
          </p:nvPr>
        </p:nvSpPr>
        <p:spPr/>
        <p:txBody>
          <a:bodyPr/>
          <a:lstStyle/>
          <a:p>
            <a:pPr marL="114300" indent="0">
              <a:buNone/>
            </a:pPr>
            <a:r>
              <a:rPr lang="en-US" dirty="0" err="1" smtClean="0"/>
              <a:t>Plaats</a:t>
            </a:r>
            <a:r>
              <a:rPr lang="en-US" dirty="0" smtClean="0"/>
              <a:t> de </a:t>
            </a:r>
            <a:r>
              <a:rPr lang="en-US" dirty="0" err="1" smtClean="0"/>
              <a:t>volgende</a:t>
            </a:r>
            <a:r>
              <a:rPr lang="en-US" dirty="0" smtClean="0"/>
              <a:t> code in de </a:t>
            </a:r>
            <a:r>
              <a:rPr lang="en-US" dirty="0" smtClean="0">
                <a:solidFill>
                  <a:srgbClr val="FFFF00"/>
                </a:solidFill>
              </a:rPr>
              <a:t>Browser Console</a:t>
            </a:r>
            <a:r>
              <a:rPr lang="en-US" dirty="0" smtClean="0"/>
              <a:t>:</a:t>
            </a:r>
          </a:p>
          <a:p>
            <a:pPr marL="114300" indent="0" algn="ctr">
              <a:buNone/>
            </a:pPr>
            <a:r>
              <a:rPr lang="en-US" dirty="0" err="1" smtClean="0"/>
              <a:t>console.log</a:t>
            </a:r>
            <a:r>
              <a:rPr lang="en-US" dirty="0"/>
              <a:t>("Hello World!"); </a:t>
            </a:r>
          </a:p>
          <a:p>
            <a:endParaRPr lang="en-US" dirty="0"/>
          </a:p>
        </p:txBody>
      </p:sp>
    </p:spTree>
    <p:extLst>
      <p:ext uri="{BB962C8B-B14F-4D97-AF65-F5344CB8AC3E}">
        <p14:creationId xmlns:p14="http://schemas.microsoft.com/office/powerpoint/2010/main" val="1945088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132" y="1828800"/>
            <a:ext cx="7179687" cy="1928871"/>
          </a:xfrm>
          <a:prstGeom prst="rect">
            <a:avLst/>
          </a:prstGeom>
        </p:spPr>
      </p:pic>
    </p:spTree>
    <p:extLst>
      <p:ext uri="{BB962C8B-B14F-4D97-AF65-F5344CB8AC3E}">
        <p14:creationId xmlns:p14="http://schemas.microsoft.com/office/powerpoint/2010/main" val="1026858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Three Layers of the Web </a:t>
            </a:r>
            <a:r>
              <a:rPr lang="en-US" sz="2800" dirty="0"/>
              <a:t/>
            </a:r>
            <a:br>
              <a:rPr lang="en-US" sz="2800" dirty="0"/>
            </a:br>
            <a:endParaRPr lang="en-US" sz="2800" dirty="0"/>
          </a:p>
        </p:txBody>
      </p:sp>
      <p:pic>
        <p:nvPicPr>
          <p:cNvPr id="4" name="Picture 3"/>
          <p:cNvPicPr>
            <a:picLocks noChangeAspect="1"/>
          </p:cNvPicPr>
          <p:nvPr/>
        </p:nvPicPr>
        <p:blipFill>
          <a:blip r:embed="rId2"/>
          <a:stretch>
            <a:fillRect/>
          </a:stretch>
        </p:blipFill>
        <p:spPr>
          <a:xfrm>
            <a:off x="2430404" y="797668"/>
            <a:ext cx="4215319" cy="4215319"/>
          </a:xfrm>
          <a:prstGeom prst="rect">
            <a:avLst/>
          </a:prstGeom>
        </p:spPr>
      </p:pic>
    </p:spTree>
    <p:extLst>
      <p:ext uri="{BB962C8B-B14F-4D97-AF65-F5344CB8AC3E}">
        <p14:creationId xmlns:p14="http://schemas.microsoft.com/office/powerpoint/2010/main" val="1240138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Keep all of these layers separate</a:t>
            </a:r>
          </a:p>
        </p:txBody>
      </p:sp>
      <p:sp>
        <p:nvSpPr>
          <p:cNvPr id="3" name="Text Placeholder 2"/>
          <p:cNvSpPr>
            <a:spLocks noGrp="1"/>
          </p:cNvSpPr>
          <p:nvPr>
            <p:ph type="body" idx="1"/>
          </p:nvPr>
        </p:nvSpPr>
        <p:spPr/>
        <p:txBody>
          <a:bodyPr/>
          <a:lstStyle/>
          <a:p>
            <a:pPr marL="114300" indent="0" algn="ctr">
              <a:buNone/>
            </a:pPr>
            <a:endParaRPr lang="en-US" dirty="0" smtClean="0"/>
          </a:p>
          <a:p>
            <a:pPr marL="114300" indent="0" algn="ctr">
              <a:buNone/>
            </a:pPr>
            <a:r>
              <a:rPr lang="en-US" dirty="0" smtClean="0"/>
              <a:t>JavaScript in a </a:t>
            </a:r>
            <a:r>
              <a:rPr lang="en-US" dirty="0" smtClean="0">
                <a:solidFill>
                  <a:srgbClr val="92D050"/>
                </a:solidFill>
              </a:rPr>
              <a:t>.</a:t>
            </a:r>
            <a:r>
              <a:rPr lang="en-US" dirty="0" err="1" smtClean="0">
                <a:solidFill>
                  <a:srgbClr val="92D050"/>
                </a:solidFill>
              </a:rPr>
              <a:t>js</a:t>
            </a:r>
            <a:r>
              <a:rPr lang="en-US" dirty="0" smtClean="0">
                <a:solidFill>
                  <a:srgbClr val="92D050"/>
                </a:solidFill>
              </a:rPr>
              <a:t>-file</a:t>
            </a:r>
          </a:p>
          <a:p>
            <a:pPr marL="114300" indent="0" algn="ctr">
              <a:buNone/>
            </a:pPr>
            <a:r>
              <a:rPr lang="en-US" dirty="0" smtClean="0"/>
              <a:t>CSS styling </a:t>
            </a:r>
            <a:r>
              <a:rPr lang="en-US" dirty="0"/>
              <a:t>in a </a:t>
            </a:r>
            <a:r>
              <a:rPr lang="en-US" dirty="0">
                <a:solidFill>
                  <a:srgbClr val="FFC000"/>
                </a:solidFill>
              </a:rPr>
              <a:t>.</a:t>
            </a:r>
            <a:r>
              <a:rPr lang="en-US" dirty="0" err="1" smtClean="0">
                <a:solidFill>
                  <a:srgbClr val="FFC000"/>
                </a:solidFill>
              </a:rPr>
              <a:t>css</a:t>
            </a:r>
            <a:r>
              <a:rPr lang="en-US" dirty="0" smtClean="0">
                <a:solidFill>
                  <a:srgbClr val="FFC000"/>
                </a:solidFill>
              </a:rPr>
              <a:t>-file</a:t>
            </a:r>
            <a:endParaRPr lang="en-US" dirty="0" smtClean="0">
              <a:solidFill>
                <a:srgbClr val="C00000"/>
              </a:solidFill>
            </a:endParaRPr>
          </a:p>
          <a:p>
            <a:pPr marL="114300" indent="0" algn="ctr">
              <a:buNone/>
            </a:pPr>
            <a:r>
              <a:rPr lang="en-US" dirty="0"/>
              <a:t>HTML in a </a:t>
            </a:r>
            <a:r>
              <a:rPr lang="en-US" dirty="0">
                <a:solidFill>
                  <a:srgbClr val="FFFF00"/>
                </a:solidFill>
              </a:rPr>
              <a:t>.html-file</a:t>
            </a:r>
          </a:p>
          <a:p>
            <a:pPr marL="114300" indent="0" algn="ctr">
              <a:buNone/>
            </a:pPr>
            <a:endParaRPr lang="en-US" dirty="0">
              <a:solidFill>
                <a:srgbClr val="C00000"/>
              </a:solidFill>
            </a:endParaRPr>
          </a:p>
          <a:p>
            <a:endParaRPr lang="en-US" dirty="0"/>
          </a:p>
        </p:txBody>
      </p:sp>
    </p:spTree>
    <p:extLst>
      <p:ext uri="{BB962C8B-B14F-4D97-AF65-F5344CB8AC3E}">
        <p14:creationId xmlns:p14="http://schemas.microsoft.com/office/powerpoint/2010/main" val="1313418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Requirements</a:t>
            </a:r>
          </a:p>
        </p:txBody>
      </p:sp>
      <p:sp>
        <p:nvSpPr>
          <p:cNvPr id="66" name="Shape 6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2700"/>
              </a:spcBef>
              <a:spcAft>
                <a:spcPts val="0"/>
              </a:spcAft>
              <a:buClr>
                <a:srgbClr val="FFFFFF"/>
              </a:buClr>
              <a:buSzPct val="75000"/>
              <a:buFont typeface="Helvetica Neue"/>
              <a:buChar char="•"/>
            </a:pPr>
            <a:endParaRPr lang="en-US" sz="2400" b="0" i="0" u="none" strike="noStrike" cap="none" dirty="0" smtClean="0">
              <a:solidFill>
                <a:srgbClr val="FFFFFF"/>
              </a:solidFill>
              <a:latin typeface="Helvetica Neue"/>
              <a:ea typeface="Helvetica Neue"/>
              <a:cs typeface="Helvetica Neue"/>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endParaRPr lang="en-US" dirty="0"/>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smtClean="0">
                <a:solidFill>
                  <a:srgbClr val="FFFFFF"/>
                </a:solidFill>
                <a:latin typeface="Helvetica Neue"/>
                <a:ea typeface="Helvetica Neue"/>
                <a:cs typeface="Helvetica Neue"/>
                <a:sym typeface="Helvetica Neue"/>
              </a:rPr>
              <a:t>Must </a:t>
            </a:r>
            <a:r>
              <a:rPr lang="en-US" sz="2400" b="0" i="0" u="none" strike="noStrike" cap="none" dirty="0">
                <a:solidFill>
                  <a:srgbClr val="FFFFFF"/>
                </a:solidFill>
                <a:latin typeface="Helvetica Neue"/>
                <a:ea typeface="Helvetica Neue"/>
                <a:cs typeface="Helvetica Neue"/>
                <a:sym typeface="Helvetica Neue"/>
              </a:rPr>
              <a:t>have </a:t>
            </a:r>
            <a:r>
              <a:rPr lang="en-US" sz="2400" b="0" i="0" u="none" strike="noStrike" cap="none" dirty="0">
                <a:solidFill>
                  <a:srgbClr val="92D050"/>
                </a:solidFill>
                <a:latin typeface="Helvetica Neue"/>
                <a:ea typeface="Helvetica Neue"/>
                <a:cs typeface="Helvetica Neue"/>
                <a:sym typeface="Helvetica Neue"/>
              </a:rPr>
              <a:t>Node</a:t>
            </a:r>
            <a:r>
              <a:rPr lang="en-US" sz="2400" b="0" i="0" u="none" strike="noStrike" cap="none" dirty="0">
                <a:solidFill>
                  <a:srgbClr val="FFFFFF"/>
                </a:solidFill>
                <a:latin typeface="Helvetica Neue"/>
                <a:ea typeface="Helvetica Neue"/>
                <a:cs typeface="Helvetica Neue"/>
                <a:sym typeface="Helvetica Neue"/>
              </a:rPr>
              <a:t> installed</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Must have </a:t>
            </a:r>
            <a:r>
              <a:rPr lang="en-US" sz="2400" b="0" i="0" u="none" strike="noStrike" cap="none" dirty="0" smtClean="0">
                <a:solidFill>
                  <a:srgbClr val="FFC000"/>
                </a:solidFill>
                <a:latin typeface="Helvetica Neue"/>
                <a:ea typeface="Helvetica Neue"/>
                <a:cs typeface="Helvetica Neue"/>
                <a:sym typeface="Helvetica Neue"/>
              </a:rPr>
              <a:t>Chrome</a:t>
            </a:r>
            <a:r>
              <a:rPr lang="en-US" sz="2400" b="0" i="0" u="none" strike="noStrike" cap="none" dirty="0" smtClean="0">
                <a:solidFill>
                  <a:srgbClr val="FFFFFF"/>
                </a:solidFill>
                <a:latin typeface="Helvetica Neue"/>
                <a:ea typeface="Helvetica Neue"/>
                <a:cs typeface="Helvetica Neue"/>
                <a:sym typeface="Helvetica Neue"/>
              </a:rPr>
              <a:t> installed</a:t>
            </a:r>
          </a:p>
          <a:p>
            <a:pPr marL="292100" marR="0" lvl="0" indent="-292100" algn="l" rtl="0">
              <a:lnSpc>
                <a:spcPct val="100000"/>
              </a:lnSpc>
              <a:spcBef>
                <a:spcPts val="2700"/>
              </a:spcBef>
              <a:spcAft>
                <a:spcPts val="0"/>
              </a:spcAft>
              <a:buClr>
                <a:srgbClr val="FFFFFF"/>
              </a:buClr>
              <a:buSzPct val="75000"/>
              <a:buFont typeface="Helvetica Neue"/>
              <a:buChar char="•"/>
            </a:pPr>
            <a:r>
              <a:rPr lang="en-US" dirty="0" smtClean="0"/>
              <a:t>Use an </a:t>
            </a:r>
            <a:r>
              <a:rPr lang="en-US" dirty="0" smtClean="0">
                <a:solidFill>
                  <a:srgbClr val="FFFF00"/>
                </a:solidFill>
              </a:rPr>
              <a:t>IDE</a:t>
            </a:r>
            <a:r>
              <a:rPr lang="en-US" dirty="0" smtClean="0"/>
              <a:t> or </a:t>
            </a:r>
            <a:r>
              <a:rPr lang="en-US" i="1" dirty="0" err="1" smtClean="0">
                <a:solidFill>
                  <a:srgbClr val="FFFF00"/>
                </a:solidFill>
              </a:rPr>
              <a:t>Nodepad</a:t>
            </a:r>
            <a:endParaRPr lang="en-US" sz="2400" b="0" i="1" u="none" strike="noStrike" cap="none" dirty="0" smtClean="0">
              <a:solidFill>
                <a:srgbClr val="FFFF00"/>
              </a:solidFill>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endParaRPr lang="en-US" sz="2400" b="0" i="0" u="none" strike="noStrike" cap="none" dirty="0" smtClean="0">
              <a:solidFill>
                <a:srgbClr val="FFFFFF"/>
              </a:solidFill>
              <a:latin typeface="Helvetica Neue"/>
              <a:ea typeface="Helvetica Neue"/>
              <a:cs typeface="Helvetica Neue"/>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p:txBody>
      </p:sp>
      <p:pic>
        <p:nvPicPr>
          <p:cNvPr id="2" name="Picture 1"/>
          <p:cNvPicPr>
            <a:picLocks noChangeAspect="1"/>
          </p:cNvPicPr>
          <p:nvPr/>
        </p:nvPicPr>
        <p:blipFill>
          <a:blip r:embed="rId3"/>
          <a:stretch>
            <a:fillRect/>
          </a:stretch>
        </p:blipFill>
        <p:spPr>
          <a:xfrm>
            <a:off x="5035280" y="2717260"/>
            <a:ext cx="601088" cy="601088"/>
          </a:xfrm>
          <a:prstGeom prst="rect">
            <a:avLst/>
          </a:prstGeom>
        </p:spPr>
      </p:pic>
      <p:pic>
        <p:nvPicPr>
          <p:cNvPr id="4" name="Picture 3"/>
          <p:cNvPicPr>
            <a:picLocks noChangeAspect="1"/>
          </p:cNvPicPr>
          <p:nvPr/>
        </p:nvPicPr>
        <p:blipFill>
          <a:blip r:embed="rId4"/>
          <a:stretch>
            <a:fillRect/>
          </a:stretch>
        </p:blipFill>
        <p:spPr>
          <a:xfrm>
            <a:off x="4761511" y="2144865"/>
            <a:ext cx="574313" cy="350331"/>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a:t>
            </a:r>
            <a:endParaRPr lang="en-US" dirty="0"/>
          </a:p>
        </p:txBody>
      </p:sp>
      <p:sp>
        <p:nvSpPr>
          <p:cNvPr id="3" name="Text Placeholder 2"/>
          <p:cNvSpPr>
            <a:spLocks noGrp="1"/>
          </p:cNvSpPr>
          <p:nvPr>
            <p:ph type="body" idx="1"/>
          </p:nvPr>
        </p:nvSpPr>
        <p:spPr/>
        <p:txBody>
          <a:bodyPr/>
          <a:lstStyle/>
          <a:p>
            <a:r>
              <a:rPr lang="en-US" dirty="0"/>
              <a:t>https://</a:t>
            </a:r>
            <a:r>
              <a:rPr lang="en-US" dirty="0" err="1"/>
              <a:t>developer.mozilla.org</a:t>
            </a:r>
            <a:r>
              <a:rPr lang="en-US" dirty="0"/>
              <a:t>/</a:t>
            </a:r>
            <a:r>
              <a:rPr lang="en-US" dirty="0" err="1"/>
              <a:t>en</a:t>
            </a:r>
            <a:r>
              <a:rPr lang="en-US" dirty="0"/>
              <a:t>-US/docs/Learn/</a:t>
            </a:r>
            <a:r>
              <a:rPr lang="en-US" dirty="0" err="1"/>
              <a:t>Getting_started_with_the_web</a:t>
            </a:r>
            <a:r>
              <a:rPr lang="en-US" dirty="0"/>
              <a:t>/</a:t>
            </a:r>
            <a:r>
              <a:rPr lang="en-US" dirty="0" err="1"/>
              <a:t>JavaScript_basics</a:t>
            </a:r>
            <a:endParaRPr lang="en-US" dirty="0"/>
          </a:p>
        </p:txBody>
      </p:sp>
    </p:spTree>
    <p:extLst>
      <p:ext uri="{BB962C8B-B14F-4D97-AF65-F5344CB8AC3E}">
        <p14:creationId xmlns:p14="http://schemas.microsoft.com/office/powerpoint/2010/main" val="4005213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Download</a:t>
            </a:r>
            <a:endParaRPr lang="en-US" dirty="0"/>
          </a:p>
        </p:txBody>
      </p:sp>
      <p:sp>
        <p:nvSpPr>
          <p:cNvPr id="3" name="Text Placeholder 2"/>
          <p:cNvSpPr>
            <a:spLocks noGrp="1"/>
          </p:cNvSpPr>
          <p:nvPr>
            <p:ph type="body" idx="1"/>
          </p:nvPr>
        </p:nvSpPr>
        <p:spPr/>
        <p:txBody>
          <a:bodyPr/>
          <a:lstStyle/>
          <a:p>
            <a:r>
              <a:rPr lang="en-US" dirty="0">
                <a:hlinkClick r:id="rId3"/>
              </a:rPr>
              <a:t>https://</a:t>
            </a:r>
            <a:r>
              <a:rPr lang="en-US" dirty="0" smtClean="0">
                <a:hlinkClick r:id="rId3"/>
              </a:rPr>
              <a:t>github.com/mdn/beginner-html-site-styled/archive/gh-pages.zip</a:t>
            </a:r>
            <a:endParaRPr lang="en-US" dirty="0"/>
          </a:p>
        </p:txBody>
      </p:sp>
    </p:spTree>
    <p:extLst>
      <p:ext uri="{BB962C8B-B14F-4D97-AF65-F5344CB8AC3E}">
        <p14:creationId xmlns:p14="http://schemas.microsoft.com/office/powerpoint/2010/main" val="1514564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1593" y="876299"/>
            <a:ext cx="4215589" cy="3239347"/>
          </a:xfrm>
          <a:prstGeom prst="rect">
            <a:avLst/>
          </a:prstGeom>
        </p:spPr>
      </p:pic>
      <p:pic>
        <p:nvPicPr>
          <p:cNvPr id="5" name="Picture 4"/>
          <p:cNvPicPr>
            <a:picLocks noChangeAspect="1"/>
          </p:cNvPicPr>
          <p:nvPr/>
        </p:nvPicPr>
        <p:blipFill>
          <a:blip r:embed="rId3"/>
          <a:stretch>
            <a:fillRect/>
          </a:stretch>
        </p:blipFill>
        <p:spPr>
          <a:xfrm>
            <a:off x="7008890" y="1725039"/>
            <a:ext cx="1569396" cy="1569396"/>
          </a:xfrm>
          <a:prstGeom prst="rect">
            <a:avLst/>
          </a:prstGeom>
        </p:spPr>
      </p:pic>
    </p:spTree>
    <p:extLst>
      <p:ext uri="{BB962C8B-B14F-4D97-AF65-F5344CB8AC3E}">
        <p14:creationId xmlns:p14="http://schemas.microsoft.com/office/powerpoint/2010/main" val="16788358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9574" y="133945"/>
            <a:ext cx="3898613" cy="4663602"/>
          </a:xfrm>
          <a:prstGeom prst="rect">
            <a:avLst/>
          </a:prstGeom>
        </p:spPr>
      </p:pic>
    </p:spTree>
    <p:extLst>
      <p:ext uri="{BB962C8B-B14F-4D97-AF65-F5344CB8AC3E}">
        <p14:creationId xmlns:p14="http://schemas.microsoft.com/office/powerpoint/2010/main" val="955150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6332" y="214009"/>
            <a:ext cx="7747894" cy="4467233"/>
          </a:xfrm>
        </p:spPr>
        <p:txBody>
          <a:bodyPr/>
          <a:lstStyle/>
          <a:p>
            <a:pPr marL="114300" indent="0">
              <a:spcBef>
                <a:spcPts val="0"/>
              </a:spcBef>
              <a:buNone/>
            </a:pPr>
            <a:r>
              <a:rPr lang="en-US" sz="1100" dirty="0">
                <a:solidFill>
                  <a:srgbClr val="FFFF00"/>
                </a:solidFill>
              </a:rPr>
              <a:t>&lt;!DOCTYPE html&gt;</a:t>
            </a:r>
          </a:p>
          <a:p>
            <a:pPr marL="114300" indent="0">
              <a:spcBef>
                <a:spcPts val="0"/>
              </a:spcBef>
              <a:buNone/>
            </a:pPr>
            <a:r>
              <a:rPr lang="en-US" sz="1100" dirty="0">
                <a:solidFill>
                  <a:srgbClr val="FFFF00"/>
                </a:solidFill>
              </a:rPr>
              <a:t>&lt;html&gt;</a:t>
            </a:r>
          </a:p>
          <a:p>
            <a:pPr marL="393700" lvl="1" indent="0">
              <a:spcBef>
                <a:spcPts val="0"/>
              </a:spcBef>
              <a:buNone/>
            </a:pPr>
            <a:r>
              <a:rPr lang="en-US" sz="1100" dirty="0">
                <a:solidFill>
                  <a:srgbClr val="FFFF00"/>
                </a:solidFill>
              </a:rPr>
              <a:t>&lt;head&gt;</a:t>
            </a:r>
          </a:p>
          <a:p>
            <a:pPr marL="393700" lvl="1" indent="0">
              <a:spcBef>
                <a:spcPts val="0"/>
              </a:spcBef>
              <a:buNone/>
            </a:pPr>
            <a:r>
              <a:rPr lang="en-US" sz="1100" dirty="0">
                <a:solidFill>
                  <a:srgbClr val="FFFF00"/>
                </a:solidFill>
              </a:rPr>
              <a:t/>
            </a:r>
            <a:br>
              <a:rPr lang="en-US" sz="1100" dirty="0">
                <a:solidFill>
                  <a:srgbClr val="FFFF00"/>
                </a:solidFill>
              </a:rPr>
            </a:br>
            <a:r>
              <a:rPr lang="en-US" sz="1100" dirty="0">
                <a:solidFill>
                  <a:srgbClr val="FFFF00"/>
                </a:solidFill>
              </a:rPr>
              <a:t>&lt;/head</a:t>
            </a:r>
            <a:r>
              <a:rPr lang="en-US" sz="1100" dirty="0" smtClean="0">
                <a:solidFill>
                  <a:srgbClr val="FFFF00"/>
                </a:solidFill>
              </a:rPr>
              <a:t>&gt;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a:t>
            </a:r>
            <a:r>
              <a:rPr lang="en-US" sz="1100" dirty="0" smtClean="0">
                <a:solidFill>
                  <a:srgbClr val="FFFF00"/>
                </a:solidFill>
              </a:rPr>
              <a:t>&gt;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114300" indent="0">
              <a:spcBef>
                <a:spcPts val="0"/>
              </a:spcBef>
              <a:buNone/>
            </a:pPr>
            <a:r>
              <a:rPr lang="en-US" sz="1100" dirty="0">
                <a:solidFill>
                  <a:srgbClr val="FFFF00"/>
                </a:solidFill>
              </a:rPr>
              <a:t>&lt;/html&gt;</a:t>
            </a:r>
          </a:p>
          <a:p>
            <a:pPr marL="114300" indent="0">
              <a:spcBef>
                <a:spcPts val="0"/>
              </a:spcBef>
              <a:buNone/>
            </a:pPr>
            <a:endParaRPr lang="en-US" sz="1100" dirty="0">
              <a:solidFill>
                <a:schemeClr val="bg1"/>
              </a:solidFill>
            </a:endParaRPr>
          </a:p>
        </p:txBody>
      </p:sp>
    </p:spTree>
    <p:extLst>
      <p:ext uri="{BB962C8B-B14F-4D97-AF65-F5344CB8AC3E}">
        <p14:creationId xmlns:p14="http://schemas.microsoft.com/office/powerpoint/2010/main" val="7681584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6332" y="214009"/>
            <a:ext cx="7747894" cy="4467233"/>
          </a:xfrm>
        </p:spPr>
        <p:txBody>
          <a:bodyPr/>
          <a:lstStyle/>
          <a:p>
            <a:pPr marL="114300" indent="0">
              <a:spcBef>
                <a:spcPts val="0"/>
              </a:spcBef>
              <a:buNone/>
            </a:pPr>
            <a:r>
              <a:rPr lang="en-US" sz="1100" dirty="0">
                <a:solidFill>
                  <a:srgbClr val="FFFF00"/>
                </a:solidFill>
              </a:rPr>
              <a:t>&lt;!DOCTYPE html&gt;</a:t>
            </a:r>
          </a:p>
          <a:p>
            <a:pPr marL="114300" indent="0">
              <a:spcBef>
                <a:spcPts val="0"/>
              </a:spcBef>
              <a:buNone/>
            </a:pPr>
            <a:r>
              <a:rPr lang="en-US" sz="1100" dirty="0">
                <a:solidFill>
                  <a:srgbClr val="FFFF00"/>
                </a:solidFill>
              </a:rPr>
              <a:t>&lt;html&gt;</a:t>
            </a:r>
          </a:p>
          <a:p>
            <a:pPr marL="393700" lvl="1" indent="0">
              <a:spcBef>
                <a:spcPts val="0"/>
              </a:spcBef>
              <a:buNone/>
            </a:pPr>
            <a:r>
              <a:rPr lang="en-US" sz="1100" dirty="0">
                <a:solidFill>
                  <a:srgbClr val="FFFF00"/>
                </a:solidFill>
              </a:rPr>
              <a:t>&lt;head&gt;</a:t>
            </a:r>
          </a:p>
          <a:p>
            <a:pPr marL="685800" lvl="2" indent="0">
              <a:spcBef>
                <a:spcPts val="0"/>
              </a:spcBef>
              <a:buNone/>
            </a:pPr>
            <a:r>
              <a:rPr lang="en-US" sz="1100" dirty="0"/>
              <a:t>&lt;meta charset="utf-8"&gt;</a:t>
            </a:r>
          </a:p>
          <a:p>
            <a:pPr marL="685800" lvl="2" indent="0">
              <a:spcBef>
                <a:spcPts val="0"/>
              </a:spcBef>
              <a:buNone/>
            </a:pPr>
            <a:r>
              <a:rPr lang="en-US" sz="1100" dirty="0"/>
              <a:t>&lt;title&gt;My test page&lt;/title&gt;</a:t>
            </a:r>
          </a:p>
          <a:p>
            <a:pPr marL="685800" lvl="2" indent="0">
              <a:spcBef>
                <a:spcPts val="0"/>
              </a:spcBef>
              <a:buNone/>
            </a:pPr>
            <a:r>
              <a:rPr lang="en-US" sz="1100" dirty="0"/>
              <a:t>&lt;link </a:t>
            </a:r>
            <a:r>
              <a:rPr lang="en-US" sz="1100" dirty="0" err="1"/>
              <a:t>href</a:t>
            </a:r>
            <a:r>
              <a:rPr lang="en-US" sz="1100" dirty="0"/>
              <a:t>="styles/</a:t>
            </a:r>
            <a:r>
              <a:rPr lang="en-US" sz="1100" dirty="0" err="1"/>
              <a:t>style.css</a:t>
            </a:r>
            <a:r>
              <a:rPr lang="en-US" sz="1100" dirty="0"/>
              <a:t>" </a:t>
            </a:r>
            <a:r>
              <a:rPr lang="en-US" sz="1100" dirty="0" err="1"/>
              <a:t>rel</a:t>
            </a:r>
            <a:r>
              <a:rPr lang="en-US" sz="1100" dirty="0"/>
              <a:t>="stylesheet" type="text/</a:t>
            </a:r>
            <a:r>
              <a:rPr lang="en-US" sz="1100" dirty="0" err="1"/>
              <a:t>css</a:t>
            </a:r>
            <a:r>
              <a:rPr lang="en-US" sz="1100" dirty="0"/>
              <a:t>"&gt;</a:t>
            </a:r>
          </a:p>
          <a:p>
            <a:pPr marL="393700" lvl="1" indent="0">
              <a:spcBef>
                <a:spcPts val="0"/>
              </a:spcBef>
              <a:buNone/>
            </a:pPr>
            <a:r>
              <a:rPr lang="en-US" sz="1100" dirty="0" smtClean="0">
                <a:solidFill>
                  <a:srgbClr val="FFFF00"/>
                </a:solidFill>
              </a:rPr>
              <a:t>&lt;/</a:t>
            </a:r>
            <a:r>
              <a:rPr lang="en-US" sz="1100" dirty="0">
                <a:solidFill>
                  <a:srgbClr val="FFFF00"/>
                </a:solidFill>
              </a:rPr>
              <a:t>head</a:t>
            </a:r>
            <a:r>
              <a:rPr lang="en-US" sz="1100" dirty="0" smtClean="0">
                <a:solidFill>
                  <a:srgbClr val="FFFF00"/>
                </a:solidFill>
              </a:rPr>
              <a:t>&gt;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a:t>
            </a:r>
            <a:r>
              <a:rPr lang="en-US" sz="1100" dirty="0" smtClean="0">
                <a:solidFill>
                  <a:srgbClr val="FFFF00"/>
                </a:solidFill>
              </a:rPr>
              <a:t>&gt;</a:t>
            </a:r>
          </a:p>
          <a:p>
            <a:pPr marL="685800" lvl="2" indent="0">
              <a:spcBef>
                <a:spcPts val="0"/>
              </a:spcBef>
              <a:buNone/>
            </a:pPr>
            <a:r>
              <a:rPr lang="en-US" sz="1100" dirty="0" smtClean="0"/>
              <a:t>&lt;</a:t>
            </a:r>
            <a:r>
              <a:rPr lang="en-US" sz="1100" dirty="0"/>
              <a:t>h1&gt;Mozilla is cool&lt;/h1&gt;</a:t>
            </a:r>
          </a:p>
          <a:p>
            <a:pPr marL="685800" lvl="2" indent="0">
              <a:spcBef>
                <a:spcPts val="0"/>
              </a:spcBef>
              <a:buNone/>
            </a:pPr>
            <a:r>
              <a:rPr lang="en-US" sz="1100" dirty="0"/>
              <a:t>&lt;</a:t>
            </a:r>
            <a:r>
              <a:rPr lang="en-US" sz="1100" dirty="0" err="1"/>
              <a:t>img</a:t>
            </a:r>
            <a:r>
              <a:rPr lang="en-US" sz="1100" dirty="0"/>
              <a:t> </a:t>
            </a:r>
            <a:r>
              <a:rPr lang="en-US" sz="1100" dirty="0" err="1"/>
              <a:t>src</a:t>
            </a:r>
            <a:r>
              <a:rPr lang="en-US" sz="1100" dirty="0"/>
              <a:t>="images/</a:t>
            </a:r>
            <a:r>
              <a:rPr lang="en-US" sz="1100" dirty="0" err="1"/>
              <a:t>firefox-icon.png</a:t>
            </a:r>
            <a:r>
              <a:rPr lang="en-US" sz="1100" dirty="0"/>
              <a:t>" alt="The Firefox logo: a flaming </a:t>
            </a:r>
            <a:r>
              <a:rPr lang="en-US" sz="1100" dirty="0" smtClean="0"/>
              <a:t>fox."&gt;</a:t>
            </a:r>
            <a:endParaRPr lang="en-US" sz="1100" dirty="0">
              <a:solidFill>
                <a:srgbClr val="FFFF00"/>
              </a:solidFill>
            </a:endParaRPr>
          </a:p>
          <a:p>
            <a:pPr marL="393700" lvl="1" indent="0">
              <a:spcBef>
                <a:spcPts val="0"/>
              </a:spcBef>
              <a:buNone/>
            </a:pPr>
            <a:r>
              <a:rPr lang="en-US" sz="1100" dirty="0">
                <a:solidFill>
                  <a:srgbClr val="FFFF00"/>
                </a:solidFill>
              </a:rPr>
              <a:t>&lt;/body&gt;</a:t>
            </a:r>
          </a:p>
          <a:p>
            <a:pPr marL="114300" indent="0">
              <a:spcBef>
                <a:spcPts val="0"/>
              </a:spcBef>
              <a:buNone/>
            </a:pPr>
            <a:r>
              <a:rPr lang="en-US" sz="1100" dirty="0">
                <a:solidFill>
                  <a:srgbClr val="FFFF00"/>
                </a:solidFill>
              </a:rPr>
              <a:t>&lt;/html&gt;</a:t>
            </a:r>
          </a:p>
          <a:p>
            <a:pPr marL="114300" indent="0">
              <a:spcBef>
                <a:spcPts val="0"/>
              </a:spcBef>
              <a:buNone/>
            </a:pPr>
            <a:endParaRPr lang="en-US" sz="1100" dirty="0">
              <a:solidFill>
                <a:schemeClr val="bg1"/>
              </a:solidFill>
            </a:endParaRPr>
          </a:p>
        </p:txBody>
      </p:sp>
    </p:spTree>
    <p:extLst>
      <p:ext uri="{BB962C8B-B14F-4D97-AF65-F5344CB8AC3E}">
        <p14:creationId xmlns:p14="http://schemas.microsoft.com/office/powerpoint/2010/main" val="39546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6994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1</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7545" y="1124303"/>
            <a:ext cx="3170506" cy="3850584"/>
          </a:xfrm>
          <a:prstGeom prst="rect">
            <a:avLst/>
          </a:prstGeom>
        </p:spPr>
      </p:pic>
    </p:spTree>
    <p:extLst>
      <p:ext uri="{BB962C8B-B14F-4D97-AF65-F5344CB8AC3E}">
        <p14:creationId xmlns:p14="http://schemas.microsoft.com/office/powerpoint/2010/main" val="5980730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1</a:t>
            </a:r>
            <a:endParaRPr lang="en-US" dirty="0"/>
          </a:p>
        </p:txBody>
      </p:sp>
      <p:sp>
        <p:nvSpPr>
          <p:cNvPr id="3" name="Text Placeholder 2"/>
          <p:cNvSpPr>
            <a:spLocks noGrp="1"/>
          </p:cNvSpPr>
          <p:nvPr>
            <p:ph type="body" idx="1"/>
          </p:nvPr>
        </p:nvSpPr>
        <p:spPr/>
        <p:txBody>
          <a:bodyPr/>
          <a:lstStyle/>
          <a:p>
            <a:pPr marL="114300" indent="0" algn="ctr">
              <a:buNone/>
            </a:pPr>
            <a:r>
              <a:rPr lang="en-US" dirty="0"/>
              <a:t>C</a:t>
            </a:r>
            <a:r>
              <a:rPr lang="en-US" dirty="0" smtClean="0"/>
              <a:t>reate </a:t>
            </a:r>
            <a:r>
              <a:rPr lang="en-US" dirty="0"/>
              <a:t>a new file called </a:t>
            </a:r>
            <a:r>
              <a:rPr lang="en-US" dirty="0" err="1" smtClean="0">
                <a:solidFill>
                  <a:srgbClr val="FFFF00"/>
                </a:solidFill>
              </a:rPr>
              <a:t>main.js</a:t>
            </a:r>
            <a:r>
              <a:rPr lang="en-US" dirty="0" smtClean="0">
                <a:solidFill>
                  <a:srgbClr val="FFFF00"/>
                </a:solidFill>
              </a:rPr>
              <a:t> </a:t>
            </a:r>
          </a:p>
          <a:p>
            <a:pPr marL="114300" indent="0" algn="ctr">
              <a:buNone/>
            </a:pPr>
            <a:r>
              <a:rPr lang="en-US" dirty="0" smtClean="0"/>
              <a:t>Save </a:t>
            </a:r>
            <a:r>
              <a:rPr lang="en-US" dirty="0"/>
              <a:t>it in your </a:t>
            </a:r>
            <a:r>
              <a:rPr lang="en-US" dirty="0">
                <a:solidFill>
                  <a:srgbClr val="FFFF00"/>
                </a:solidFill>
              </a:rPr>
              <a:t>scripts</a:t>
            </a:r>
            <a:r>
              <a:rPr lang="en-US" dirty="0"/>
              <a:t> folder.</a:t>
            </a:r>
          </a:p>
        </p:txBody>
      </p:sp>
    </p:spTree>
    <p:extLst>
      <p:ext uri="{BB962C8B-B14F-4D97-AF65-F5344CB8AC3E}">
        <p14:creationId xmlns:p14="http://schemas.microsoft.com/office/powerpoint/2010/main" val="1289146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9999" y="602305"/>
            <a:ext cx="4827081" cy="3831496"/>
          </a:xfrm>
          <a:prstGeom prst="rect">
            <a:avLst/>
          </a:prstGeom>
        </p:spPr>
      </p:pic>
    </p:spTree>
    <p:extLst>
      <p:ext uri="{BB962C8B-B14F-4D97-AF65-F5344CB8AC3E}">
        <p14:creationId xmlns:p14="http://schemas.microsoft.com/office/powerpoint/2010/main" val="120514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Overview</a:t>
            </a:r>
          </a:p>
        </p:txBody>
      </p:sp>
      <p:sp>
        <p:nvSpPr>
          <p:cNvPr id="72" name="Shape 72"/>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What is JavaScript</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What is ECMAScript</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smtClean="0">
                <a:solidFill>
                  <a:srgbClr val="FFFFFF"/>
                </a:solidFill>
                <a:latin typeface="Helvetica Neue"/>
                <a:ea typeface="Helvetica Neue"/>
                <a:cs typeface="Helvetica Neue"/>
                <a:sym typeface="Helvetica Neue"/>
              </a:rPr>
              <a:t>JavaScript </a:t>
            </a:r>
            <a:r>
              <a:rPr lang="en-US" sz="2400" b="0" i="0" u="none" strike="noStrike" cap="none" dirty="0">
                <a:solidFill>
                  <a:srgbClr val="FFFFFF"/>
                </a:solidFill>
                <a:latin typeface="Helvetica Neue"/>
                <a:ea typeface="Helvetica Neue"/>
                <a:cs typeface="Helvetica Neue"/>
                <a:sym typeface="Helvetica Neue"/>
              </a:rPr>
              <a:t>- the Basics</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800" y="1816100"/>
            <a:ext cx="8267700" cy="1511300"/>
          </a:xfrm>
          <a:prstGeom prst="rect">
            <a:avLst/>
          </a:prstGeom>
        </p:spPr>
      </p:pic>
    </p:spTree>
    <p:extLst>
      <p:ext uri="{BB962C8B-B14F-4D97-AF65-F5344CB8AC3E}">
        <p14:creationId xmlns:p14="http://schemas.microsoft.com/office/powerpoint/2010/main" val="12855312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6332" y="214009"/>
            <a:ext cx="7747894" cy="4467233"/>
          </a:xfrm>
        </p:spPr>
        <p:txBody>
          <a:bodyPr/>
          <a:lstStyle/>
          <a:p>
            <a:pPr marL="114300" indent="0">
              <a:spcBef>
                <a:spcPts val="0"/>
              </a:spcBef>
              <a:buNone/>
            </a:pPr>
            <a:r>
              <a:rPr lang="en-US" sz="1100" dirty="0">
                <a:solidFill>
                  <a:srgbClr val="FFFF00"/>
                </a:solidFill>
              </a:rPr>
              <a:t>&lt;!DOCTYPE html&gt;</a:t>
            </a:r>
          </a:p>
          <a:p>
            <a:pPr marL="114300" indent="0">
              <a:spcBef>
                <a:spcPts val="0"/>
              </a:spcBef>
              <a:buNone/>
            </a:pPr>
            <a:r>
              <a:rPr lang="en-US" sz="1100" dirty="0">
                <a:solidFill>
                  <a:srgbClr val="FFFF00"/>
                </a:solidFill>
              </a:rPr>
              <a:t>&lt;html&gt;</a:t>
            </a:r>
          </a:p>
          <a:p>
            <a:pPr marL="393700" lvl="1" indent="0">
              <a:spcBef>
                <a:spcPts val="0"/>
              </a:spcBef>
              <a:buNone/>
            </a:pPr>
            <a:r>
              <a:rPr lang="en-US" sz="1100" dirty="0">
                <a:solidFill>
                  <a:srgbClr val="FFFF00"/>
                </a:solidFill>
              </a:rPr>
              <a:t>&lt;head&gt;</a:t>
            </a:r>
          </a:p>
          <a:p>
            <a:pPr marL="685800" lvl="2" indent="0">
              <a:spcBef>
                <a:spcPts val="0"/>
              </a:spcBef>
              <a:buNone/>
            </a:pPr>
            <a:r>
              <a:rPr lang="en-US" sz="1100" dirty="0"/>
              <a:t>&lt;meta charset="utf-8"&gt;</a:t>
            </a:r>
          </a:p>
          <a:p>
            <a:pPr marL="685800" lvl="2" indent="0">
              <a:spcBef>
                <a:spcPts val="0"/>
              </a:spcBef>
              <a:buNone/>
            </a:pPr>
            <a:r>
              <a:rPr lang="en-US" sz="1100" dirty="0"/>
              <a:t>&lt;title&gt;My test page&lt;/title&gt;</a:t>
            </a:r>
          </a:p>
          <a:p>
            <a:pPr marL="685800" lvl="2" indent="0">
              <a:spcBef>
                <a:spcPts val="0"/>
              </a:spcBef>
              <a:buNone/>
            </a:pPr>
            <a:r>
              <a:rPr lang="en-US" sz="1100" dirty="0"/>
              <a:t>&lt;link </a:t>
            </a:r>
            <a:r>
              <a:rPr lang="en-US" sz="1100" dirty="0" err="1"/>
              <a:t>href</a:t>
            </a:r>
            <a:r>
              <a:rPr lang="en-US" sz="1100" dirty="0"/>
              <a:t>="styles/</a:t>
            </a:r>
            <a:r>
              <a:rPr lang="en-US" sz="1100" dirty="0" err="1"/>
              <a:t>style.css</a:t>
            </a:r>
            <a:r>
              <a:rPr lang="en-US" sz="1100" dirty="0"/>
              <a:t>" </a:t>
            </a:r>
            <a:r>
              <a:rPr lang="en-US" sz="1100" dirty="0" err="1"/>
              <a:t>rel</a:t>
            </a:r>
            <a:r>
              <a:rPr lang="en-US" sz="1100" dirty="0"/>
              <a:t>="stylesheet" type="text/</a:t>
            </a:r>
            <a:r>
              <a:rPr lang="en-US" sz="1100" dirty="0" err="1"/>
              <a:t>css</a:t>
            </a:r>
            <a:r>
              <a:rPr lang="en-US" sz="1100" dirty="0"/>
              <a:t>"&gt;</a:t>
            </a:r>
          </a:p>
          <a:p>
            <a:pPr marL="393700" lvl="1" indent="0">
              <a:spcBef>
                <a:spcPts val="0"/>
              </a:spcBef>
              <a:buNone/>
            </a:pPr>
            <a:r>
              <a:rPr lang="en-US" sz="1100" dirty="0" smtClean="0">
                <a:solidFill>
                  <a:srgbClr val="FFFF00"/>
                </a:solidFill>
              </a:rPr>
              <a:t>&lt;/</a:t>
            </a:r>
            <a:r>
              <a:rPr lang="en-US" sz="1100" dirty="0">
                <a:solidFill>
                  <a:srgbClr val="FFFF00"/>
                </a:solidFill>
              </a:rPr>
              <a:t>head</a:t>
            </a:r>
            <a:r>
              <a:rPr lang="en-US" sz="1100" dirty="0" smtClean="0">
                <a:solidFill>
                  <a:srgbClr val="FFFF00"/>
                </a:solidFill>
              </a:rPr>
              <a:t>&gt;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a:t>
            </a:r>
            <a:r>
              <a:rPr lang="en-US" sz="1100" dirty="0" smtClean="0">
                <a:solidFill>
                  <a:srgbClr val="FFFF00"/>
                </a:solidFill>
              </a:rPr>
              <a:t>&gt;</a:t>
            </a:r>
          </a:p>
          <a:p>
            <a:pPr marL="685800" lvl="2" indent="0">
              <a:spcBef>
                <a:spcPts val="0"/>
              </a:spcBef>
              <a:buNone/>
            </a:pPr>
            <a:r>
              <a:rPr lang="en-US" sz="1100" dirty="0" smtClean="0"/>
              <a:t>&lt;</a:t>
            </a:r>
            <a:r>
              <a:rPr lang="en-US" sz="1100" dirty="0"/>
              <a:t>h1&gt;Mozilla is cool&lt;/h1&gt;</a:t>
            </a:r>
          </a:p>
          <a:p>
            <a:pPr marL="685800" lvl="2" indent="0">
              <a:spcBef>
                <a:spcPts val="0"/>
              </a:spcBef>
              <a:buNone/>
            </a:pPr>
            <a:r>
              <a:rPr lang="en-US" sz="1100" dirty="0"/>
              <a:t>&lt;</a:t>
            </a:r>
            <a:r>
              <a:rPr lang="en-US" sz="1100" dirty="0" err="1"/>
              <a:t>img</a:t>
            </a:r>
            <a:r>
              <a:rPr lang="en-US" sz="1100" dirty="0"/>
              <a:t> </a:t>
            </a:r>
            <a:r>
              <a:rPr lang="en-US" sz="1100" dirty="0" err="1"/>
              <a:t>src</a:t>
            </a:r>
            <a:r>
              <a:rPr lang="en-US" sz="1100" dirty="0"/>
              <a:t>="images/</a:t>
            </a:r>
            <a:r>
              <a:rPr lang="en-US" sz="1100" dirty="0" err="1"/>
              <a:t>firefox-icon.png</a:t>
            </a:r>
            <a:r>
              <a:rPr lang="en-US" sz="1100" dirty="0"/>
              <a:t>" alt="The Firefox logo: a flaming </a:t>
            </a:r>
            <a:r>
              <a:rPr lang="en-US" sz="1100" dirty="0" smtClean="0"/>
              <a:t>fox."&gt;</a:t>
            </a:r>
          </a:p>
          <a:p>
            <a:pPr marL="685800" lvl="2" indent="0">
              <a:spcBef>
                <a:spcPts val="0"/>
              </a:spcBef>
              <a:buNone/>
            </a:pPr>
            <a:r>
              <a:rPr lang="en-US" sz="1400" dirty="0">
                <a:solidFill>
                  <a:srgbClr val="92D050"/>
                </a:solidFill>
              </a:rPr>
              <a:t>&lt;script </a:t>
            </a:r>
            <a:r>
              <a:rPr lang="en-US" sz="1400" dirty="0" err="1">
                <a:solidFill>
                  <a:srgbClr val="FF0000"/>
                </a:solidFill>
              </a:rPr>
              <a:t>src</a:t>
            </a:r>
            <a:r>
              <a:rPr lang="en-US" sz="1400" dirty="0"/>
              <a:t>="</a:t>
            </a:r>
            <a:r>
              <a:rPr lang="en-US" sz="1400" dirty="0">
                <a:solidFill>
                  <a:srgbClr val="FFC000"/>
                </a:solidFill>
              </a:rPr>
              <a:t>scripts/</a:t>
            </a:r>
            <a:r>
              <a:rPr lang="en-US" sz="1400" dirty="0" err="1">
                <a:solidFill>
                  <a:srgbClr val="FFC000"/>
                </a:solidFill>
              </a:rPr>
              <a:t>main.js</a:t>
            </a:r>
            <a:r>
              <a:rPr lang="en-US" sz="1400" dirty="0"/>
              <a:t>"</a:t>
            </a:r>
            <a:r>
              <a:rPr lang="en-US" sz="1400" dirty="0">
                <a:solidFill>
                  <a:srgbClr val="92D050"/>
                </a:solidFill>
              </a:rPr>
              <a:t>&gt;&lt;/script</a:t>
            </a:r>
            <a:r>
              <a:rPr lang="en-US" sz="1400" dirty="0" smtClean="0">
                <a:solidFill>
                  <a:srgbClr val="92D050"/>
                </a:solidFill>
              </a:rPr>
              <a:t>&gt;</a:t>
            </a:r>
            <a:endParaRPr lang="en-US" sz="1400" dirty="0">
              <a:solidFill>
                <a:srgbClr val="92D050"/>
              </a:solidFill>
            </a:endParaRPr>
          </a:p>
          <a:p>
            <a:pPr marL="393700" lvl="1" indent="0">
              <a:spcBef>
                <a:spcPts val="0"/>
              </a:spcBef>
              <a:buNone/>
            </a:pPr>
            <a:r>
              <a:rPr lang="en-US" sz="1100" dirty="0">
                <a:solidFill>
                  <a:srgbClr val="FFFF00"/>
                </a:solidFill>
              </a:rPr>
              <a:t>&lt;/body&gt;</a:t>
            </a:r>
          </a:p>
          <a:p>
            <a:pPr marL="114300" indent="0">
              <a:spcBef>
                <a:spcPts val="0"/>
              </a:spcBef>
              <a:buNone/>
            </a:pPr>
            <a:r>
              <a:rPr lang="en-US" sz="1100" dirty="0">
                <a:solidFill>
                  <a:srgbClr val="FFFF00"/>
                </a:solidFill>
              </a:rPr>
              <a:t>&lt;/html&gt;</a:t>
            </a:r>
          </a:p>
          <a:p>
            <a:pPr marL="114300" indent="0">
              <a:spcBef>
                <a:spcPts val="0"/>
              </a:spcBef>
              <a:buNone/>
            </a:pPr>
            <a:endParaRPr lang="en-US" sz="1100" dirty="0">
              <a:solidFill>
                <a:schemeClr val="bg1"/>
              </a:solidFill>
            </a:endParaRPr>
          </a:p>
        </p:txBody>
      </p:sp>
    </p:spTree>
    <p:extLst>
      <p:ext uri="{BB962C8B-B14F-4D97-AF65-F5344CB8AC3E}">
        <p14:creationId xmlns:p14="http://schemas.microsoft.com/office/powerpoint/2010/main" val="6702469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726" y="1882817"/>
            <a:ext cx="7951551" cy="1418642"/>
          </a:xfrm>
          <a:prstGeom prst="rect">
            <a:avLst/>
          </a:prstGeom>
        </p:spPr>
      </p:pic>
    </p:spTree>
    <p:extLst>
      <p:ext uri="{BB962C8B-B14F-4D97-AF65-F5344CB8AC3E}">
        <p14:creationId xmlns:p14="http://schemas.microsoft.com/office/powerpoint/2010/main" val="6856775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7344" y="201038"/>
            <a:ext cx="3930707" cy="4773849"/>
          </a:xfrm>
          <a:prstGeom prst="rect">
            <a:avLst/>
          </a:prstGeom>
        </p:spPr>
      </p:pic>
    </p:spTree>
    <p:extLst>
      <p:ext uri="{BB962C8B-B14F-4D97-AF65-F5344CB8AC3E}">
        <p14:creationId xmlns:p14="http://schemas.microsoft.com/office/powerpoint/2010/main" val="6162698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smtClean="0">
                <a:solidFill>
                  <a:srgbClr val="FFFFFF"/>
                </a:solidFill>
                <a:latin typeface="Helvetica Neue"/>
                <a:ea typeface="Helvetica Neue"/>
                <a:cs typeface="Helvetica Neue"/>
                <a:sym typeface="Helvetica Neue"/>
              </a:rPr>
              <a:t>Variables</a:t>
            </a:r>
            <a:endParaRPr lang="en-US" sz="5200" b="0" i="0" u="none" strike="noStrike" cap="none" dirty="0">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0624656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a:t>
            </a:r>
            <a:endParaRPr lang="en-US" dirty="0"/>
          </a:p>
        </p:txBody>
      </p:sp>
      <p:sp>
        <p:nvSpPr>
          <p:cNvPr id="3" name="Text Placeholder 2"/>
          <p:cNvSpPr>
            <a:spLocks noGrp="1"/>
          </p:cNvSpPr>
          <p:nvPr>
            <p:ph type="body" idx="1"/>
          </p:nvPr>
        </p:nvSpPr>
        <p:spPr/>
        <p:txBody>
          <a:bodyPr/>
          <a:lstStyle/>
          <a:p>
            <a:pPr marL="114300" indent="0" algn="ctr">
              <a:buNone/>
            </a:pPr>
            <a:endParaRPr lang="en-US" dirty="0" smtClean="0"/>
          </a:p>
          <a:p>
            <a:pPr marL="114300" indent="0" algn="ctr">
              <a:buNone/>
            </a:pPr>
            <a:r>
              <a:rPr lang="en-US" dirty="0" smtClean="0"/>
              <a:t>JavaScript </a:t>
            </a:r>
            <a:r>
              <a:rPr lang="en-US" dirty="0"/>
              <a:t>is </a:t>
            </a:r>
            <a:r>
              <a:rPr lang="en-US" b="1" dirty="0"/>
              <a:t>case-sensitive</a:t>
            </a:r>
          </a:p>
          <a:p>
            <a:pPr marL="114300" indent="0" algn="ctr">
              <a:buNone/>
            </a:pPr>
            <a:r>
              <a:rPr lang="en-US" dirty="0" err="1"/>
              <a:t>var</a:t>
            </a:r>
            <a:r>
              <a:rPr lang="en-US" dirty="0"/>
              <a:t> </a:t>
            </a:r>
            <a:r>
              <a:rPr lang="en-US" dirty="0" err="1">
                <a:solidFill>
                  <a:srgbClr val="FFC000"/>
                </a:solidFill>
              </a:rPr>
              <a:t>myVar</a:t>
            </a:r>
            <a:r>
              <a:rPr lang="en-US" dirty="0">
                <a:solidFill>
                  <a:srgbClr val="FFC000"/>
                </a:solidFill>
              </a:rPr>
              <a:t> </a:t>
            </a:r>
            <a:r>
              <a:rPr lang="en-US" dirty="0"/>
              <a:t>= "</a:t>
            </a:r>
            <a:r>
              <a:rPr lang="en-US" dirty="0" err="1"/>
              <a:t>foobar</a:t>
            </a:r>
            <a:r>
              <a:rPr lang="en-US" dirty="0"/>
              <a:t>"</a:t>
            </a:r>
            <a:r>
              <a:rPr lang="en-US" dirty="0">
                <a:solidFill>
                  <a:srgbClr val="FFFF00"/>
                </a:solidFill>
              </a:rPr>
              <a:t>;</a:t>
            </a:r>
          </a:p>
          <a:p>
            <a:pPr marL="114300" indent="0" algn="ctr">
              <a:buNone/>
            </a:pPr>
            <a:r>
              <a:rPr lang="en-US" dirty="0" err="1"/>
              <a:t>var</a:t>
            </a:r>
            <a:r>
              <a:rPr lang="en-US" dirty="0"/>
              <a:t> </a:t>
            </a:r>
            <a:r>
              <a:rPr lang="en-US" dirty="0" err="1">
                <a:solidFill>
                  <a:srgbClr val="FFC000"/>
                </a:solidFill>
              </a:rPr>
              <a:t>MyVar</a:t>
            </a:r>
            <a:r>
              <a:rPr lang="en-US" dirty="0">
                <a:solidFill>
                  <a:srgbClr val="FFC000"/>
                </a:solidFill>
              </a:rPr>
              <a:t> </a:t>
            </a:r>
            <a:r>
              <a:rPr lang="en-US" dirty="0"/>
              <a:t>= "</a:t>
            </a:r>
            <a:r>
              <a:rPr lang="en-US" dirty="0" err="1"/>
              <a:t>foobar</a:t>
            </a:r>
            <a:r>
              <a:rPr lang="en-US" dirty="0"/>
              <a:t>"</a:t>
            </a:r>
            <a:r>
              <a:rPr lang="en-US" dirty="0">
                <a:solidFill>
                  <a:srgbClr val="FFFF00"/>
                </a:solidFill>
              </a:rPr>
              <a:t>;</a:t>
            </a:r>
          </a:p>
          <a:p>
            <a:pPr marL="114300" indent="0" algn="ctr">
              <a:buNone/>
            </a:pPr>
            <a:endParaRPr lang="en-US" dirty="0"/>
          </a:p>
          <a:p>
            <a:endParaRPr lang="en-US" dirty="0"/>
          </a:p>
        </p:txBody>
      </p:sp>
    </p:spTree>
    <p:extLst>
      <p:ext uri="{BB962C8B-B14F-4D97-AF65-F5344CB8AC3E}">
        <p14:creationId xmlns:p14="http://schemas.microsoft.com/office/powerpoint/2010/main" val="1673644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Variables</a:t>
            </a:r>
          </a:p>
        </p:txBody>
      </p:sp>
      <p:sp>
        <p:nvSpPr>
          <p:cNvPr id="163" name="Shape 163"/>
          <p:cNvSpPr/>
          <p:nvPr/>
        </p:nvSpPr>
        <p:spPr>
          <a:xfrm>
            <a:off x="1928812" y="1580554"/>
            <a:ext cx="5147100" cy="19824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a, b, c;</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a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3</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d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10</a:t>
            </a:r>
            <a:r>
              <a:rPr lang="en-US" sz="2600" b="0" i="0" u="none" strike="noStrike" cap="none">
                <a:solidFill>
                  <a:srgbClr val="F8F8F8"/>
                </a:solidFill>
                <a:latin typeface="Consolas"/>
                <a:ea typeface="Consolas"/>
                <a:cs typeface="Consolas"/>
                <a:sym typeface="Consolas"/>
              </a:rPr>
              <a:t>, e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10</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a:solidFill>
                  <a:srgbClr val="F8F8F8"/>
                </a:solidFill>
                <a:latin typeface="Consolas"/>
                <a:ea typeface="Consolas"/>
                <a:cs typeface="Consolas"/>
                <a:sym typeface="Consolas"/>
              </a:rPr>
              <a:t>f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22</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pi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3.14159</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s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65B042"/>
                </a:solidFill>
                <a:latin typeface="Consolas"/>
                <a:ea typeface="Consolas"/>
                <a:cs typeface="Consolas"/>
                <a:sym typeface="Consolas"/>
              </a:rPr>
              <a:t>'a'</a:t>
            </a:r>
            <a:r>
              <a:rPr lang="en-US" sz="2600" b="0" i="0" u="none" strike="noStrike" cap="none">
                <a:solidFill>
                  <a:srgbClr val="F8F8F8"/>
                </a:solidFill>
                <a:latin typeface="Consolas"/>
                <a:ea typeface="Consolas"/>
                <a:cs typeface="Consolas"/>
                <a:sym typeface="Consolas"/>
              </a:rPr>
              <a:t>, t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65B042"/>
                </a:solidFill>
                <a:latin typeface="Consolas"/>
                <a:ea typeface="Consolas"/>
                <a:cs typeface="Consolas"/>
                <a:sym typeface="Consolas"/>
              </a:rPr>
              <a:t>"t"</a:t>
            </a:r>
            <a:r>
              <a:rPr lang="en-US" sz="2600" b="0" i="0" u="none" strike="noStrike" cap="none">
                <a:solidFill>
                  <a:srgbClr val="F8F8F8"/>
                </a:solidFill>
                <a:latin typeface="Consolas"/>
                <a:ea typeface="Consolas"/>
                <a:cs typeface="Consolas"/>
                <a:sym typeface="Consolas"/>
              </a:rPr>
              <a:t>;</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Identifiers</a:t>
            </a:r>
          </a:p>
        </p:txBody>
      </p:sp>
      <p:sp>
        <p:nvSpPr>
          <p:cNvPr id="175" name="Shape 175"/>
          <p:cNvSpPr txBox="1">
            <a:spLocks noGrp="1"/>
          </p:cNvSpPr>
          <p:nvPr>
            <p:ph type="body" idx="1"/>
          </p:nvPr>
        </p:nvSpPr>
        <p:spPr>
          <a:xfrm>
            <a:off x="700320" y="1272445"/>
            <a:ext cx="7804500" cy="2609987"/>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Must start with either “$”, “_” or a letter</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Subsequent letters can be “$”, “_”, letter, numbers</a:t>
            </a:r>
          </a:p>
        </p:txBody>
      </p:sp>
      <p:sp>
        <p:nvSpPr>
          <p:cNvPr id="176" name="Shape 176"/>
          <p:cNvSpPr/>
          <p:nvPr/>
        </p:nvSpPr>
        <p:spPr>
          <a:xfrm>
            <a:off x="2083952" y="3534132"/>
            <a:ext cx="4607794" cy="6966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1abc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0" i="1" u="none" strike="noStrike" cap="none" dirty="0">
                <a:solidFill>
                  <a:srgbClr val="AEAEAE"/>
                </a:solidFill>
                <a:latin typeface="Helvetica Neue"/>
                <a:ea typeface="Helvetica Neue"/>
                <a:cs typeface="Helvetica Neue"/>
                <a:sym typeface="Helvetica Neue"/>
              </a:rPr>
              <a:t>// Invalid</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3387CC"/>
                </a:solidFill>
                <a:latin typeface="Consolas"/>
                <a:ea typeface="Consolas"/>
                <a:cs typeface="Consolas"/>
                <a:sym typeface="Consolas"/>
              </a:rPr>
              <a:t>123</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0" i="1" u="none" strike="noStrike" cap="none" dirty="0">
                <a:solidFill>
                  <a:srgbClr val="AEAEAE"/>
                </a:solidFill>
                <a:latin typeface="Helvetica Neue"/>
                <a:ea typeface="Helvetica Neue"/>
                <a:cs typeface="Helvetica Neue"/>
                <a:sym typeface="Helvetica Neue"/>
              </a:rPr>
              <a:t>// Valid</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Types</a:t>
            </a:r>
          </a:p>
        </p:txBody>
      </p:sp>
      <p:sp>
        <p:nvSpPr>
          <p:cNvPr id="182" name="Shape 182"/>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“Primitive” value</a:t>
            </a:r>
            <a:r>
              <a:rPr lang="en-US" dirty="0"/>
              <a:t> types</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Number (floating point)</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String</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Boolean</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null</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undefined</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Built-in values</a:t>
            </a:r>
          </a:p>
        </p:txBody>
      </p:sp>
      <p:sp>
        <p:nvSpPr>
          <p:cNvPr id="188" name="Shape 188"/>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true &amp; false</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null</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undefined</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NaN  (=Not A Number)</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Infinity</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ctrTitle" idx="4294967295"/>
          </p:nvPr>
        </p:nvSpPr>
        <p:spPr>
          <a:xfrm>
            <a:off x="892968" y="863947"/>
            <a:ext cx="7358100" cy="1741200"/>
          </a:xfrm>
          <a:prstGeom prst="rect">
            <a:avLst/>
          </a:prstGeom>
          <a:noFill/>
          <a:ln>
            <a:noFill/>
          </a:ln>
        </p:spPr>
        <p:txBody>
          <a:bodyPr lIns="32750" tIns="32750" rIns="32750" bIns="32750" anchor="b"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a:t>
            </a:r>
          </a:p>
        </p:txBody>
      </p:sp>
      <p:pic>
        <p:nvPicPr>
          <p:cNvPr id="78" name="Shape 78"/>
          <p:cNvPicPr preferRelativeResize="0"/>
          <p:nvPr/>
        </p:nvPicPr>
        <p:blipFill rotWithShape="1">
          <a:blip r:embed="rId3">
            <a:alphaModFix/>
          </a:blip>
          <a:srcRect/>
          <a:stretch/>
        </p:blipFill>
        <p:spPr>
          <a:xfrm>
            <a:off x="3703604" y="2841630"/>
            <a:ext cx="1736700" cy="1249800"/>
          </a:xfrm>
          <a:prstGeom prst="rect">
            <a:avLst/>
          </a:prstGeom>
          <a:noFill/>
          <a:ln>
            <a:noFill/>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smtClean="0">
                <a:solidFill>
                  <a:srgbClr val="FFFFFF"/>
                </a:solidFill>
                <a:latin typeface="Helvetica Neue"/>
                <a:ea typeface="Helvetica Neue"/>
                <a:cs typeface="Helvetica Neue"/>
                <a:sym typeface="Helvetica Neue"/>
              </a:rPr>
              <a:t>Conditionals</a:t>
            </a:r>
            <a:endParaRPr lang="en-US" sz="5200" b="0" i="0" u="none" strike="noStrike" cap="none" dirty="0">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9078057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a:spLocks noGrp="1"/>
          </p:cNvSpPr>
          <p:nvPr>
            <p:ph type="ctrTitle" idx="4294967295"/>
          </p:nvPr>
        </p:nvSpPr>
        <p:spPr>
          <a:xfrm>
            <a:off x="892968" y="863947"/>
            <a:ext cx="7358100" cy="1741200"/>
          </a:xfrm>
          <a:prstGeom prst="rect">
            <a:avLst/>
          </a:prstGeom>
          <a:noFill/>
          <a:ln>
            <a:noFill/>
          </a:ln>
        </p:spPr>
        <p:txBody>
          <a:bodyPr lIns="32750" tIns="32750" rIns="32750" bIns="32750" anchor="b"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   vs   ‘’</a:t>
            </a:r>
          </a:p>
        </p:txBody>
      </p:sp>
      <p:sp>
        <p:nvSpPr>
          <p:cNvPr id="194" name="Shape 194"/>
          <p:cNvSpPr/>
          <p:nvPr/>
        </p:nvSpPr>
        <p:spPr>
          <a:xfrm>
            <a:off x="407765" y="2859732"/>
            <a:ext cx="6030600" cy="2946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err="1">
                <a:solidFill>
                  <a:srgbClr val="99CF50"/>
                </a:solidFill>
                <a:latin typeface="Consolas"/>
                <a:ea typeface="Consolas"/>
                <a:cs typeface="Consolas"/>
                <a:sym typeface="Consolas"/>
              </a:rPr>
              <a:t>var</a:t>
            </a:r>
            <a:r>
              <a:rPr lang="en-US" sz="1900" b="0" i="0" u="none" strike="noStrike" cap="none" dirty="0">
                <a:solidFill>
                  <a:srgbClr val="F8F8F8"/>
                </a:solidFill>
                <a:latin typeface="Consolas"/>
                <a:ea typeface="Consolas"/>
                <a:cs typeface="Consolas"/>
                <a:sym typeface="Consolas"/>
              </a:rPr>
              <a:t> x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"test"</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yields the same as */</a:t>
            </a:r>
            <a:r>
              <a:rPr lang="en-US" sz="1900" b="0" i="0" u="none" strike="noStrike" cap="none" dirty="0">
                <a:solidFill>
                  <a:srgbClr val="F8F8F8"/>
                </a:solidFill>
                <a:latin typeface="Consolas"/>
                <a:ea typeface="Consolas"/>
                <a:cs typeface="Consolas"/>
                <a:sym typeface="Consolas"/>
              </a:rPr>
              <a:t> </a:t>
            </a:r>
            <a:endParaRPr lang="en-US" sz="1900" b="0" i="0" u="none" strike="noStrike" cap="none" dirty="0" smtClean="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err="1" smtClean="0">
                <a:solidFill>
                  <a:srgbClr val="99CF50"/>
                </a:solidFill>
                <a:latin typeface="Consolas"/>
                <a:ea typeface="Consolas"/>
                <a:cs typeface="Consolas"/>
                <a:sym typeface="Consolas"/>
              </a:rPr>
              <a:t>var</a:t>
            </a:r>
            <a:r>
              <a:rPr lang="en-US" sz="1900" b="0" i="0" u="none" strike="noStrike" cap="none" dirty="0" smtClean="0">
                <a:solidFill>
                  <a:srgbClr val="F8F8F8"/>
                </a:solidFill>
                <a:latin typeface="Consolas"/>
                <a:ea typeface="Consolas"/>
                <a:cs typeface="Consolas"/>
                <a:sym typeface="Consolas"/>
              </a:rPr>
              <a:t> </a:t>
            </a:r>
            <a:r>
              <a:rPr lang="en-US" sz="1900" b="0" i="0" u="none" strike="noStrike" cap="none" dirty="0">
                <a:solidFill>
                  <a:srgbClr val="F8F8F8"/>
                </a:solidFill>
                <a:latin typeface="Consolas"/>
                <a:ea typeface="Consolas"/>
                <a:cs typeface="Consolas"/>
                <a:sym typeface="Consolas"/>
              </a:rPr>
              <a:t>y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'test'</a:t>
            </a:r>
            <a:r>
              <a:rPr lang="en-US" sz="1900" b="0" i="0" u="none" strike="noStrike" cap="none" dirty="0">
                <a:solidFill>
                  <a:srgbClr val="F8F8F8"/>
                </a:solidFill>
                <a:latin typeface="Consolas"/>
                <a:ea typeface="Consolas"/>
                <a:cs typeface="Consolas"/>
                <a:sym typeface="Consolas"/>
              </a:rPr>
              <a:t>;</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Conditionals</a:t>
            </a:r>
          </a:p>
        </p:txBody>
      </p:sp>
      <p:sp>
        <p:nvSpPr>
          <p:cNvPr id="200" name="Shape 200"/>
          <p:cNvSpPr/>
          <p:nvPr/>
        </p:nvSpPr>
        <p:spPr>
          <a:xfrm>
            <a:off x="604147" y="1942207"/>
            <a:ext cx="7216743" cy="12591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E28964"/>
              </a:buClr>
              <a:buSzPct val="25000"/>
              <a:buFont typeface="Consolas"/>
              <a:buNone/>
            </a:pPr>
            <a:r>
              <a:rPr lang="en-US" sz="1600" b="0" i="0" u="none" strike="noStrike" cap="none" dirty="0">
                <a:solidFill>
                  <a:srgbClr val="E28964"/>
                </a:solidFill>
                <a:latin typeface="Consolas"/>
                <a:ea typeface="Consolas"/>
                <a:cs typeface="Consolas"/>
                <a:sym typeface="Consolas"/>
              </a:rPr>
              <a:t>if</a:t>
            </a:r>
            <a:r>
              <a:rPr lang="en-US" sz="1600" b="0" i="0" u="none" strike="noStrike" cap="none" dirty="0">
                <a:solidFill>
                  <a:srgbClr val="F8F8F8"/>
                </a:solidFill>
                <a:latin typeface="Consolas"/>
                <a:ea typeface="Consolas"/>
                <a:cs typeface="Consolas"/>
                <a:sym typeface="Consolas"/>
              </a:rPr>
              <a:t> (expression1) {</a:t>
            </a: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1" u="none" strike="noStrike" cap="none" dirty="0">
                <a:solidFill>
                  <a:srgbClr val="AEAEAE"/>
                </a:solidFill>
                <a:latin typeface="Helvetica Neue"/>
                <a:ea typeface="Helvetica Neue"/>
                <a:cs typeface="Helvetica Neue"/>
                <a:sym typeface="Helvetica Neue"/>
              </a:rPr>
              <a:t>//Executes when expression1 is </a:t>
            </a:r>
            <a:r>
              <a:rPr lang="en-US" sz="1600" b="0" i="1" u="none" strike="noStrike" cap="none" dirty="0" err="1">
                <a:solidFill>
                  <a:srgbClr val="AEAEAE"/>
                </a:solidFill>
                <a:latin typeface="Helvetica Neue"/>
                <a:ea typeface="Helvetica Neue"/>
                <a:cs typeface="Helvetica Neue"/>
                <a:sym typeface="Helvetica Neue"/>
              </a:rPr>
              <a:t>truthy</a:t>
            </a:r>
            <a:endParaRPr lang="en-US" sz="1600" b="0" i="1" u="none" strike="noStrike" cap="none" dirty="0">
              <a:solidFill>
                <a:srgbClr val="AEAEA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0" u="none" strike="noStrike" cap="none" dirty="0">
                <a:solidFill>
                  <a:srgbClr val="E28964"/>
                </a:solidFill>
                <a:latin typeface="Consolas"/>
                <a:ea typeface="Consolas"/>
                <a:cs typeface="Consolas"/>
                <a:sym typeface="Consolas"/>
              </a:rPr>
              <a:t>else</a:t>
            </a:r>
            <a:r>
              <a:rPr lang="en-US" sz="1600" b="0" i="0" u="none" strike="noStrike" cap="none" dirty="0">
                <a:solidFill>
                  <a:srgbClr val="F8F8F8"/>
                </a:solidFill>
                <a:latin typeface="Consolas"/>
                <a:ea typeface="Consolas"/>
                <a:cs typeface="Consolas"/>
                <a:sym typeface="Consolas"/>
              </a:rPr>
              <a:t> </a:t>
            </a:r>
            <a:r>
              <a:rPr lang="en-US" sz="1600" b="0" i="0" u="none" strike="noStrike" cap="none" dirty="0">
                <a:solidFill>
                  <a:srgbClr val="E28964"/>
                </a:solidFill>
                <a:latin typeface="Consolas"/>
                <a:ea typeface="Consolas"/>
                <a:cs typeface="Consolas"/>
                <a:sym typeface="Consolas"/>
              </a:rPr>
              <a:t>if</a:t>
            </a:r>
            <a:r>
              <a:rPr lang="en-US" sz="1600" b="0" i="0" u="none" strike="noStrike" cap="none" dirty="0">
                <a:solidFill>
                  <a:srgbClr val="F8F8F8"/>
                </a:solidFill>
                <a:latin typeface="Consolas"/>
                <a:ea typeface="Consolas"/>
                <a:cs typeface="Consolas"/>
                <a:sym typeface="Consolas"/>
              </a:rPr>
              <a:t> (expression2) { </a:t>
            </a:r>
            <a:endParaRPr lang="en-US" sz="1600" b="0" i="0" u="none" strike="noStrike" cap="none" dirty="0" smtClean="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1600" dirty="0">
                <a:solidFill>
                  <a:srgbClr val="F8F8F8"/>
                </a:solidFill>
                <a:latin typeface="Consolas"/>
                <a:ea typeface="Consolas"/>
                <a:cs typeface="Consolas"/>
                <a:sym typeface="Consolas"/>
              </a:rPr>
              <a:t> </a:t>
            </a:r>
            <a:r>
              <a:rPr lang="en-US" sz="1600" dirty="0" smtClean="0">
                <a:solidFill>
                  <a:srgbClr val="F8F8F8"/>
                </a:solidFill>
                <a:latin typeface="Consolas"/>
                <a:ea typeface="Consolas"/>
                <a:cs typeface="Consolas"/>
                <a:sym typeface="Consolas"/>
              </a:rPr>
              <a:t>  </a:t>
            </a:r>
            <a:r>
              <a:rPr lang="en-US" sz="1600" b="0" i="1" u="none" strike="noStrike" cap="none" dirty="0" smtClean="0">
                <a:solidFill>
                  <a:srgbClr val="AEAEAE"/>
                </a:solidFill>
                <a:latin typeface="Helvetica Neue"/>
                <a:ea typeface="Helvetica Neue"/>
                <a:cs typeface="Helvetica Neue"/>
                <a:sym typeface="Helvetica Neue"/>
              </a:rPr>
              <a:t>//</a:t>
            </a:r>
            <a:r>
              <a:rPr lang="en-US" sz="1600" b="0" i="1" u="none" strike="noStrike" cap="none" dirty="0">
                <a:solidFill>
                  <a:srgbClr val="AEAEAE"/>
                </a:solidFill>
                <a:latin typeface="Helvetica Neue"/>
                <a:ea typeface="Helvetica Neue"/>
                <a:cs typeface="Helvetica Neue"/>
                <a:sym typeface="Helvetica Neue"/>
              </a:rPr>
              <a:t>Executes when expression2 is </a:t>
            </a:r>
            <a:r>
              <a:rPr lang="en-US" sz="1600" b="0" i="1" u="none" strike="noStrike" cap="none" dirty="0" err="1">
                <a:solidFill>
                  <a:srgbClr val="AEAEAE"/>
                </a:solidFill>
                <a:latin typeface="Helvetica Neue"/>
                <a:ea typeface="Helvetica Neue"/>
                <a:cs typeface="Helvetica Neue"/>
                <a:sym typeface="Helvetica Neue"/>
              </a:rPr>
              <a:t>truthy</a:t>
            </a:r>
            <a:endParaRPr lang="en-US" sz="1600" b="0" i="1" u="none" strike="noStrike" cap="none" dirty="0">
              <a:solidFill>
                <a:srgbClr val="AEAEA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0" u="none" strike="noStrike" cap="none" dirty="0">
                <a:solidFill>
                  <a:srgbClr val="E28964"/>
                </a:solidFill>
                <a:latin typeface="Consolas"/>
                <a:ea typeface="Consolas"/>
                <a:cs typeface="Consolas"/>
                <a:sym typeface="Consolas"/>
              </a:rPr>
              <a:t>else</a:t>
            </a:r>
            <a:r>
              <a:rPr lang="en-US" sz="1600" b="0" i="0" u="none" strike="noStrike" cap="none" dirty="0">
                <a:solidFill>
                  <a:srgbClr val="F8F8F8"/>
                </a:solidFill>
                <a:latin typeface="Consolas"/>
                <a:ea typeface="Consolas"/>
                <a:cs typeface="Consolas"/>
                <a:sym typeface="Consolas"/>
              </a:rPr>
              <a:t> {</a:t>
            </a: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1" u="none" strike="noStrike" cap="none" dirty="0">
                <a:solidFill>
                  <a:srgbClr val="AEAEAE"/>
                </a:solidFill>
                <a:latin typeface="Helvetica Neue"/>
                <a:ea typeface="Helvetica Neue"/>
                <a:cs typeface="Helvetica Neue"/>
                <a:sym typeface="Helvetica Neue"/>
              </a:rPr>
              <a:t>//Executes when none of the above conditions are </a:t>
            </a:r>
            <a:r>
              <a:rPr lang="en-US" sz="1600" b="0" i="1" u="none" strike="noStrike" cap="none" dirty="0" err="1">
                <a:solidFill>
                  <a:srgbClr val="AEAEAE"/>
                </a:solidFill>
                <a:latin typeface="Helvetica Neue"/>
                <a:ea typeface="Helvetica Neue"/>
                <a:cs typeface="Helvetica Neue"/>
                <a:sym typeface="Helvetica Neue"/>
              </a:rPr>
              <a:t>truthy</a:t>
            </a:r>
            <a:endParaRPr lang="en-US" sz="1600" b="0" i="1" u="none" strike="noStrike" cap="none" dirty="0">
              <a:solidFill>
                <a:srgbClr val="AEAEA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Conditionals</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00" y="1333500"/>
            <a:ext cx="7886700" cy="2476500"/>
          </a:xfrm>
          <a:prstGeom prst="rect">
            <a:avLst/>
          </a:prstGeom>
        </p:spPr>
      </p:pic>
    </p:spTree>
    <p:extLst>
      <p:ext uri="{BB962C8B-B14F-4D97-AF65-F5344CB8AC3E}">
        <p14:creationId xmlns:p14="http://schemas.microsoft.com/office/powerpoint/2010/main" val="11174310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Truthy   Falsy</a:t>
            </a:r>
          </a:p>
        </p:txBody>
      </p:sp>
      <p:sp>
        <p:nvSpPr>
          <p:cNvPr id="206" name="Shape 20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err="1">
                <a:solidFill>
                  <a:srgbClr val="FFC000"/>
                </a:solidFill>
                <a:latin typeface="Helvetica Neue"/>
                <a:ea typeface="Helvetica Neue"/>
                <a:cs typeface="Helvetica Neue"/>
                <a:sym typeface="Helvetica Neue"/>
              </a:rPr>
              <a:t>Falsy</a:t>
            </a:r>
            <a:r>
              <a:rPr lang="en-US" sz="2400" b="0" i="0" u="none" strike="noStrike" cap="none" dirty="0">
                <a:solidFill>
                  <a:srgbClr val="FFC000"/>
                </a:solidFill>
                <a:latin typeface="Helvetica Neue"/>
                <a:ea typeface="Helvetica Neue"/>
                <a:cs typeface="Helvetica Neue"/>
                <a:sym typeface="Helvetica Neue"/>
              </a:rPr>
              <a:t> values:</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C000"/>
                </a:solidFill>
                <a:latin typeface="Helvetica Neue"/>
                <a:ea typeface="Helvetica Neue"/>
                <a:cs typeface="Helvetica Neue"/>
                <a:sym typeface="Helvetica Neue"/>
              </a:rPr>
              <a:t>false, null, undefined, 0, ‘’, </a:t>
            </a:r>
            <a:r>
              <a:rPr lang="en-US" sz="2400" b="0" i="0" u="none" strike="noStrike" cap="none" dirty="0" err="1">
                <a:solidFill>
                  <a:srgbClr val="FFC000"/>
                </a:solidFill>
                <a:latin typeface="Helvetica Neue"/>
                <a:ea typeface="Helvetica Neue"/>
                <a:cs typeface="Helvetica Neue"/>
                <a:sym typeface="Helvetica Neue"/>
              </a:rPr>
              <a:t>NaN</a:t>
            </a:r>
            <a:endParaRPr lang="en-US" sz="2400" b="0" i="0" u="none" strike="noStrike" cap="none" dirty="0">
              <a:solidFill>
                <a:srgbClr val="FFC000"/>
              </a:solidFill>
              <a:latin typeface="Helvetica Neue"/>
              <a:ea typeface="Helvetica Neue"/>
              <a:cs typeface="Helvetica Neue"/>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err="1">
                <a:solidFill>
                  <a:srgbClr val="92D050"/>
                </a:solidFill>
                <a:latin typeface="Helvetica Neue"/>
                <a:ea typeface="Helvetica Neue"/>
                <a:cs typeface="Helvetica Neue"/>
                <a:sym typeface="Helvetica Neue"/>
              </a:rPr>
              <a:t>Truthy</a:t>
            </a:r>
            <a:r>
              <a:rPr lang="en-US" sz="2400" b="0" i="0" u="none" strike="noStrike" cap="none" dirty="0">
                <a:solidFill>
                  <a:srgbClr val="92D050"/>
                </a:solidFill>
                <a:latin typeface="Helvetica Neue"/>
                <a:ea typeface="Helvetica Neue"/>
                <a:cs typeface="Helvetica Neue"/>
                <a:sym typeface="Helvetica Neue"/>
              </a:rPr>
              <a:t> values:</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Everything else</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p:nvPr/>
        </p:nvSpPr>
        <p:spPr>
          <a:xfrm>
            <a:off x="1463326" y="1540371"/>
            <a:ext cx="3856819" cy="20628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E28964"/>
              </a:buClr>
              <a:buSzPct val="25000"/>
              <a:buFont typeface="Consolas"/>
              <a:buNone/>
            </a:pP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3387CC"/>
                </a:solidFill>
                <a:latin typeface="Consolas"/>
                <a:ea typeface="Consolas"/>
                <a:cs typeface="Consolas"/>
                <a:sym typeface="Consolas"/>
              </a:rPr>
              <a:t>null</a:t>
            </a:r>
            <a:r>
              <a:rPr lang="en-US" sz="3200" b="0" i="0" u="none" strike="noStrike" cap="none" dirty="0">
                <a:solidFill>
                  <a:srgbClr val="F8F8F8"/>
                </a:solidFill>
                <a:latin typeface="Consolas"/>
                <a:ea typeface="Consolas"/>
                <a:cs typeface="Consolas"/>
                <a:sym typeface="Consolas"/>
              </a:rPr>
              <a:t>) {      </a:t>
            </a:r>
            <a:r>
              <a:rPr lang="en-US" sz="3200" b="0" i="0" u="none" strike="noStrike" cap="none" dirty="0" smtClean="0">
                <a:solidFill>
                  <a:srgbClr val="F8F8F8"/>
                </a:solidFill>
                <a:latin typeface="Consolas"/>
                <a:ea typeface="Consolas"/>
                <a:cs typeface="Consolas"/>
                <a:sym typeface="Consolas"/>
              </a:rPr>
              <a:t> </a:t>
            </a:r>
            <a:r>
              <a:rPr lang="en-US" sz="3200" b="0" i="1" u="none" strike="noStrike" cap="none" dirty="0" smtClean="0">
                <a:solidFill>
                  <a:srgbClr val="FF0000"/>
                </a:solidFill>
                <a:latin typeface="Helvetica Neue"/>
                <a:ea typeface="Helvetica Neue"/>
                <a:cs typeface="Helvetica Neue"/>
                <a:sym typeface="Helvetica Neue"/>
              </a:rPr>
              <a:t>// false</a:t>
            </a:r>
            <a:endParaRPr lang="en-US" sz="3200" b="0" i="1" u="none" strike="noStrike" cap="none" dirty="0">
              <a:solidFill>
                <a:srgbClr val="FF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else</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3387CC"/>
                </a:solidFill>
                <a:latin typeface="Consolas"/>
                <a:ea typeface="Consolas"/>
                <a:cs typeface="Consolas"/>
                <a:sym typeface="Consolas"/>
              </a:rPr>
              <a:t>0</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smtClean="0">
                <a:solidFill>
                  <a:srgbClr val="FF0000"/>
                </a:solidFill>
                <a:latin typeface="Helvetica Neue"/>
                <a:ea typeface="Helvetica Neue"/>
                <a:cs typeface="Helvetica Neue"/>
                <a:sym typeface="Helvetica Neue"/>
              </a:rPr>
              <a:t>// false</a:t>
            </a:r>
            <a:endParaRPr lang="en-US" sz="3200" b="0" i="1" u="none" strike="noStrike" cap="none" dirty="0">
              <a:solidFill>
                <a:srgbClr val="FF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else</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65B042"/>
                </a:solidFill>
                <a:latin typeface="Consolas"/>
                <a:ea typeface="Consolas"/>
                <a:cs typeface="Consolas"/>
                <a:sym typeface="Consolas"/>
              </a:rPr>
              <a:t>''</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smtClean="0">
                <a:solidFill>
                  <a:srgbClr val="FF0000"/>
                </a:solidFill>
                <a:latin typeface="Helvetica Neue"/>
                <a:ea typeface="Helvetica Neue"/>
                <a:cs typeface="Helvetica Neue"/>
                <a:sym typeface="Helvetica Neue"/>
              </a:rPr>
              <a:t>// false</a:t>
            </a:r>
            <a:endParaRPr lang="en-US" sz="3200" b="0" i="1" u="none" strike="noStrike" cap="none" dirty="0">
              <a:solidFill>
                <a:srgbClr val="FF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else</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3387CC"/>
                </a:solidFill>
                <a:latin typeface="Consolas"/>
                <a:ea typeface="Consolas"/>
                <a:cs typeface="Consolas"/>
                <a:sym typeface="Consolas"/>
              </a:rPr>
              <a:t>1</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smtClean="0">
                <a:solidFill>
                  <a:srgbClr val="92D050"/>
                </a:solidFill>
                <a:latin typeface="Helvetica Neue"/>
                <a:ea typeface="Helvetica Neue"/>
                <a:cs typeface="Helvetica Neue"/>
                <a:sym typeface="Helvetica Neue"/>
              </a:rPr>
              <a:t>// true</a:t>
            </a:r>
            <a:endParaRPr lang="en-US" sz="3200" b="0" i="1" u="none" strike="noStrike" cap="none" dirty="0">
              <a:solidFill>
                <a:srgbClr val="92D05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 vs ===</a:t>
            </a:r>
          </a:p>
        </p:txBody>
      </p:sp>
      <p:sp>
        <p:nvSpPr>
          <p:cNvPr id="217" name="Shape 217"/>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 performs type coercion</a:t>
            </a:r>
          </a:p>
          <a:p>
            <a:pPr marL="571500" marR="0" lvl="2" indent="0" algn="l"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tries to match types for comparison</a:t>
            </a:r>
          </a:p>
          <a:p>
            <a:pPr marL="0" marR="0" lvl="0" indent="0" algn="l"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 does NOT perform type coercion</a:t>
            </a:r>
          </a:p>
          <a:p>
            <a:pPr marL="571500" marR="0" lvl="2" indent="0" algn="l"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will fail if type is different</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Conditionals</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00" y="1333500"/>
            <a:ext cx="7886700" cy="2476500"/>
          </a:xfrm>
          <a:prstGeom prst="rect">
            <a:avLst/>
          </a:prstGeom>
        </p:spPr>
      </p:pic>
    </p:spTree>
    <p:extLst>
      <p:ext uri="{BB962C8B-B14F-4D97-AF65-F5344CB8AC3E}">
        <p14:creationId xmlns:p14="http://schemas.microsoft.com/office/powerpoint/2010/main" val="19162054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Example</a:t>
            </a:r>
          </a:p>
        </p:txBody>
      </p:sp>
      <p:sp>
        <p:nvSpPr>
          <p:cNvPr id="223" name="Shape 223"/>
          <p:cNvSpPr/>
          <p:nvPr/>
        </p:nvSpPr>
        <p:spPr>
          <a:xfrm>
            <a:off x="669724" y="1413125"/>
            <a:ext cx="6191699" cy="15003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65B042"/>
              </a:buClr>
              <a:buSzPct val="25000"/>
              <a:buFont typeface="Consolas"/>
              <a:buNone/>
            </a:pPr>
            <a:r>
              <a:rPr lang="en-US" sz="1900" b="0" i="0" u="none" strike="noStrike" cap="none">
                <a:solidFill>
                  <a:srgbClr val="65B042"/>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3387CC"/>
                </a:solidFill>
                <a:latin typeface="Consolas"/>
                <a:ea typeface="Consolas"/>
                <a:cs typeface="Consolas"/>
                <a:sym typeface="Consolas"/>
              </a:rPr>
              <a:t>0</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65B042"/>
              </a:buClr>
              <a:buSzPct val="25000"/>
              <a:buFont typeface="Consolas"/>
              <a:buNone/>
            </a:pPr>
            <a:r>
              <a:rPr lang="en-US" sz="1900" b="0" i="0" u="none" strike="noStrike" cap="none">
                <a:solidFill>
                  <a:srgbClr val="65B042"/>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3387CC"/>
                </a:solidFill>
                <a:latin typeface="Consolas"/>
                <a:ea typeface="Consolas"/>
                <a:cs typeface="Consolas"/>
                <a:sym typeface="Consolas"/>
              </a:rPr>
              <a:t>0</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65B042"/>
              </a:buClr>
              <a:buSzPct val="25000"/>
              <a:buFont typeface="Consolas"/>
              <a:buNone/>
            </a:pPr>
            <a:r>
              <a:rPr lang="en-US" sz="1900" b="0" i="0" u="none" strike="noStrike" cap="none">
                <a:solidFill>
                  <a:srgbClr val="65B042"/>
                </a:solidFill>
                <a:latin typeface="Consolas"/>
                <a:ea typeface="Consolas"/>
                <a:cs typeface="Consolas"/>
                <a:sym typeface="Consolas"/>
              </a:rPr>
              <a:t>'0'</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3387CC"/>
                </a:solidFill>
                <a:latin typeface="Consolas"/>
                <a:ea typeface="Consolas"/>
                <a:cs typeface="Consolas"/>
                <a:sym typeface="Consolas"/>
              </a:rPr>
              <a:t>0</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3387CC"/>
              </a:buClr>
              <a:buSzPct val="25000"/>
              <a:buFont typeface="Consolas"/>
              <a:buNone/>
            </a:pPr>
            <a:r>
              <a:rPr lang="en-US" sz="1900" b="0" i="0" u="none" strike="noStrike" cap="none">
                <a:solidFill>
                  <a:srgbClr val="3387CC"/>
                </a:solidFill>
                <a:latin typeface="Consolas"/>
                <a:ea typeface="Consolas"/>
                <a:cs typeface="Consolas"/>
                <a:sym typeface="Consolas"/>
              </a:rPr>
              <a:t>false</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'0'</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3387CC"/>
              </a:buClr>
              <a:buSzPct val="25000"/>
              <a:buFont typeface="Consolas"/>
              <a:buNone/>
            </a:pPr>
            <a:r>
              <a:rPr lang="en-US" sz="1900" b="0" i="0" u="none" strike="noStrike" cap="none">
                <a:solidFill>
                  <a:srgbClr val="3387CC"/>
                </a:solidFill>
                <a:latin typeface="Consolas"/>
                <a:ea typeface="Consolas"/>
                <a:cs typeface="Consolas"/>
                <a:sym typeface="Consolas"/>
              </a:rPr>
              <a:t>4</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'4'</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3387CC"/>
              </a:buClr>
              <a:buSzPct val="25000"/>
              <a:buFont typeface="Consolas"/>
              <a:buNone/>
            </a:pPr>
            <a:r>
              <a:rPr lang="en-US" sz="1900" b="0" i="0" u="none" strike="noStrike" cap="none">
                <a:solidFill>
                  <a:srgbClr val="3387CC"/>
                </a:solidFill>
                <a:latin typeface="Consolas"/>
                <a:ea typeface="Consolas"/>
                <a:cs typeface="Consolas"/>
                <a:sym typeface="Consolas"/>
              </a:rPr>
              <a:t>4</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'4'</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false</a:t>
            </a:r>
          </a:p>
        </p:txBody>
      </p:sp>
      <p:sp>
        <p:nvSpPr>
          <p:cNvPr id="224" name="Shape 224"/>
          <p:cNvSpPr/>
          <p:nvPr/>
        </p:nvSpPr>
        <p:spPr>
          <a:xfrm>
            <a:off x="3030557" y="3683496"/>
            <a:ext cx="3082800" cy="6294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2300" b="0" i="0" u="none" strike="noStrike" cap="none">
                <a:solidFill>
                  <a:srgbClr val="FFFFFF"/>
                </a:solidFill>
                <a:latin typeface="Helvetica Neue"/>
                <a:ea typeface="Helvetica Neue"/>
                <a:cs typeface="Helvetica Neue"/>
                <a:sym typeface="Helvetica Neue"/>
              </a:rPr>
              <a:t>Try to use ===, !== </a:t>
            </a:r>
          </a:p>
          <a:p>
            <a:pPr marL="0" marR="0" lvl="0" indent="0" algn="ctr" rtl="0">
              <a:lnSpc>
                <a:spcPct val="100000"/>
              </a:lnSpc>
              <a:spcBef>
                <a:spcPts val="0"/>
              </a:spcBef>
              <a:spcAft>
                <a:spcPts val="0"/>
              </a:spcAft>
              <a:buClr>
                <a:srgbClr val="FFFFFF"/>
              </a:buClr>
              <a:buSzPct val="25000"/>
              <a:buFont typeface="Helvetica Neue"/>
              <a:buNone/>
            </a:pPr>
            <a:r>
              <a:rPr lang="en-US" sz="2300" b="0" i="0" u="none" strike="noStrike" cap="none">
                <a:solidFill>
                  <a:srgbClr val="FFFFFF"/>
                </a:solidFill>
                <a:latin typeface="Helvetica Neue"/>
                <a:ea typeface="Helvetica Neue"/>
                <a:cs typeface="Helvetica Neue"/>
                <a:sym typeface="Helvetica Neue"/>
              </a:rPr>
              <a:t>instead of ==, !=</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title"/>
          </p:nvPr>
        </p:nvSpPr>
        <p:spPr>
          <a:xfrm>
            <a:off x="320124" y="133950"/>
            <a:ext cx="81540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4300" b="0" i="0" u="none" strike="noStrike" cap="none">
                <a:solidFill>
                  <a:srgbClr val="FFFFFF"/>
                </a:solidFill>
                <a:latin typeface="Helvetica Neue"/>
                <a:ea typeface="Helvetica Neue"/>
                <a:cs typeface="Helvetica Neue"/>
                <a:sym typeface="Helvetica Neue"/>
              </a:rPr>
              <a:t>Infix operators</a:t>
            </a:r>
            <a:r>
              <a:rPr lang="en-US"/>
              <a:t> </a:t>
            </a:r>
            <a:r>
              <a:rPr lang="en-US" sz="4300" b="0" i="0" u="none" strike="noStrike" cap="none">
                <a:solidFill>
                  <a:srgbClr val="FFFFFF"/>
                </a:solidFill>
                <a:latin typeface="Helvetica Neue"/>
                <a:ea typeface="Helvetica Neue"/>
                <a:cs typeface="Helvetica Neue"/>
                <a:sym typeface="Helvetica Neue"/>
              </a:rPr>
              <a:t>same as Java</a:t>
            </a:r>
          </a:p>
        </p:txBody>
      </p:sp>
      <p:sp>
        <p:nvSpPr>
          <p:cNvPr id="230" name="Shape 230"/>
          <p:cNvSpPr/>
          <p:nvPr/>
        </p:nvSpPr>
        <p:spPr>
          <a:xfrm>
            <a:off x="779000" y="1741300"/>
            <a:ext cx="6134418" cy="16608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x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4</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Font typeface="Consolas"/>
              <a:buNone/>
            </a:pPr>
            <a:endParaRPr sz="2300" b="0" i="0" u="none" strike="noStrike" cap="none" dirty="0">
              <a:solidFill>
                <a:srgbClr val="F8F8F8"/>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2600" dirty="0">
                <a:solidFill>
                  <a:srgbClr val="F8F8F8"/>
                </a:solidFill>
                <a:latin typeface="Consolas"/>
                <a:ea typeface="Consolas"/>
                <a:cs typeface="Consolas"/>
                <a:sym typeface="Consolas"/>
              </a:rPr>
              <a:t>i</a:t>
            </a:r>
            <a:r>
              <a:rPr lang="en-US" sz="2600" b="0" i="0" u="none" strike="noStrike" cap="none" dirty="0" smtClean="0">
                <a:solidFill>
                  <a:srgbClr val="F8F8F8"/>
                </a:solidFill>
                <a:latin typeface="Consolas"/>
                <a:ea typeface="Consolas"/>
                <a:cs typeface="Consolas"/>
                <a:sym typeface="Consolas"/>
              </a:rPr>
              <a:t>f (x </a:t>
            </a:r>
            <a:r>
              <a:rPr lang="en-US" sz="2600" b="0" i="0" u="none" strike="noStrike" cap="none" dirty="0">
                <a:solidFill>
                  <a:srgbClr val="E28964"/>
                </a:solidFill>
                <a:latin typeface="Consolas"/>
                <a:ea typeface="Consolas"/>
                <a:cs typeface="Consolas"/>
                <a:sym typeface="Consolas"/>
              </a:rPr>
              <a:t>&gt;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&amp;&amp;</a:t>
            </a:r>
            <a:r>
              <a:rPr lang="en-US" sz="2600" b="0" i="0" u="none" strike="noStrike" cap="none" dirty="0">
                <a:solidFill>
                  <a:srgbClr val="F8F8F8"/>
                </a:solidFill>
                <a:latin typeface="Consolas"/>
                <a:ea typeface="Consolas"/>
                <a:cs typeface="Consolas"/>
                <a:sym typeface="Consolas"/>
              </a:rPr>
              <a:t> x </a:t>
            </a:r>
            <a:r>
              <a:rPr lang="en-US" sz="2600" b="0" i="0" u="none" strike="noStrike" cap="none" dirty="0">
                <a:solidFill>
                  <a:srgbClr val="E28964"/>
                </a:solidFill>
                <a:latin typeface="Consolas"/>
                <a:ea typeface="Consolas"/>
                <a:cs typeface="Consolas"/>
                <a:sym typeface="Consolas"/>
              </a:rPr>
              <a:t>&lt;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smtClean="0">
                <a:solidFill>
                  <a:srgbClr val="3387CC"/>
                </a:solidFill>
                <a:latin typeface="Consolas"/>
                <a:ea typeface="Consolas"/>
                <a:cs typeface="Consolas"/>
                <a:sym typeface="Consolas"/>
              </a:rPr>
              <a:t>6) {</a:t>
            </a:r>
          </a:p>
          <a:p>
            <a:pPr marL="0" marR="0" lvl="0" indent="0" algn="l" rtl="0">
              <a:lnSpc>
                <a:spcPct val="100000"/>
              </a:lnSpc>
              <a:spcBef>
                <a:spcPts val="0"/>
              </a:spcBef>
              <a:spcAft>
                <a:spcPts val="0"/>
              </a:spcAft>
              <a:buClr>
                <a:srgbClr val="F8F8F8"/>
              </a:buClr>
              <a:buSzPct val="25000"/>
              <a:buFont typeface="Consolas"/>
              <a:buNone/>
            </a:pPr>
            <a:r>
              <a:rPr lang="en-US" sz="2600" dirty="0" smtClean="0">
                <a:solidFill>
                  <a:srgbClr val="3387CC"/>
                </a:solidFill>
                <a:latin typeface="Consolas"/>
                <a:ea typeface="Consolas"/>
                <a:cs typeface="Consolas"/>
                <a:sym typeface="Consolas"/>
              </a:rPr>
              <a:t>}</a:t>
            </a:r>
            <a:r>
              <a:rPr lang="en-US" sz="2600" dirty="0">
                <a:solidFill>
                  <a:srgbClr val="3387CC"/>
                </a:solidFill>
                <a:latin typeface="Consolas"/>
                <a:ea typeface="Consolas"/>
                <a:cs typeface="Consolas"/>
                <a:sym typeface="Consolas"/>
              </a:rPr>
              <a:t> </a:t>
            </a:r>
            <a:r>
              <a:rPr lang="en-US" sz="2600" dirty="0" smtClean="0">
                <a:solidFill>
                  <a:srgbClr val="F8F8F8"/>
                </a:solidFill>
                <a:latin typeface="Consolas"/>
                <a:ea typeface="Consolas"/>
                <a:cs typeface="Consolas"/>
                <a:sym typeface="Consolas"/>
              </a:rPr>
              <a:t>e</a:t>
            </a:r>
            <a:r>
              <a:rPr lang="en-US" sz="2600" b="0" i="0" u="none" strike="noStrike" cap="none" dirty="0" smtClean="0">
                <a:solidFill>
                  <a:srgbClr val="F8F8F8"/>
                </a:solidFill>
                <a:latin typeface="Consolas"/>
                <a:ea typeface="Consolas"/>
                <a:cs typeface="Consolas"/>
                <a:sym typeface="Consolas"/>
              </a:rPr>
              <a:t>lse if (x </a:t>
            </a:r>
            <a:r>
              <a:rPr lang="en-US" sz="2600" b="0" i="0" u="none" strike="noStrike" cap="none" dirty="0">
                <a:solidFill>
                  <a:srgbClr val="E28964"/>
                </a:solidFill>
                <a:latin typeface="Consolas"/>
                <a:ea typeface="Consolas"/>
                <a:cs typeface="Consolas"/>
                <a:sym typeface="Consolas"/>
              </a:rPr>
              <a:t>&gt;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x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smtClean="0">
                <a:solidFill>
                  <a:srgbClr val="3387CC"/>
                </a:solidFill>
                <a:latin typeface="Consolas"/>
                <a:ea typeface="Consolas"/>
                <a:cs typeface="Consolas"/>
                <a:sym typeface="Consolas"/>
              </a:rPr>
              <a:t>2) {</a:t>
            </a:r>
          </a:p>
          <a:p>
            <a:pPr marL="0" marR="0" lvl="0" indent="0" algn="l" rtl="0">
              <a:lnSpc>
                <a:spcPct val="100000"/>
              </a:lnSpc>
              <a:spcBef>
                <a:spcPts val="0"/>
              </a:spcBef>
              <a:spcAft>
                <a:spcPts val="0"/>
              </a:spcAft>
              <a:buClr>
                <a:srgbClr val="F8F8F8"/>
              </a:buClr>
              <a:buSzPct val="25000"/>
              <a:buFont typeface="Consolas"/>
              <a:buNone/>
            </a:pPr>
            <a:r>
              <a:rPr lang="en-US" sz="2600" dirty="0">
                <a:solidFill>
                  <a:srgbClr val="3387CC"/>
                </a:solidFill>
                <a:latin typeface="Consolas"/>
                <a:ea typeface="Consolas"/>
                <a:cs typeface="Consolas"/>
                <a:sym typeface="Consolas"/>
              </a:rPr>
              <a:t>}</a:t>
            </a:r>
            <a:endParaRPr lang="en-US" sz="2600" b="0" i="0" u="none" strike="noStrike" cap="none" dirty="0">
              <a:solidFill>
                <a:srgbClr val="3387CC"/>
              </a:solidFill>
              <a:latin typeface="Consolas"/>
              <a:ea typeface="Consolas"/>
              <a:cs typeface="Consolas"/>
              <a:sym typeface="Consolas"/>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a:t>
            </a:r>
          </a:p>
        </p:txBody>
      </p:sp>
      <p:sp>
        <p:nvSpPr>
          <p:cNvPr id="84" name="Shape 84"/>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smtClean="0">
                <a:solidFill>
                  <a:srgbClr val="FFFFFF"/>
                </a:solidFill>
                <a:latin typeface="Helvetica Neue"/>
                <a:ea typeface="Helvetica Neue"/>
                <a:cs typeface="Helvetica Neue"/>
                <a:sym typeface="Helvetica Neue"/>
              </a:rPr>
              <a:t>Object-oriented</a:t>
            </a:r>
            <a:endParaRPr lang="en-US" sz="2400" b="0" i="0" u="none" strike="noStrike" cap="none" dirty="0">
              <a:solidFill>
                <a:srgbClr val="FFFFFF"/>
              </a:solidFill>
              <a:latin typeface="Helvetica Neue"/>
              <a:ea typeface="Helvetica Neue"/>
              <a:cs typeface="Helvetica Neue"/>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Scripting language</a:t>
            </a:r>
          </a:p>
          <a:p>
            <a:pPr marL="571500" marR="0" lvl="1" indent="-2794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Depends on </a:t>
            </a:r>
            <a:r>
              <a:rPr lang="en-US" dirty="0">
                <a:solidFill>
                  <a:srgbClr val="FFC000"/>
                </a:solidFill>
              </a:rPr>
              <a:t>B</a:t>
            </a:r>
            <a:r>
              <a:rPr lang="en-US" sz="2400" b="0" i="0" u="none" strike="noStrike" cap="none" dirty="0" smtClean="0">
                <a:solidFill>
                  <a:srgbClr val="FFC000"/>
                </a:solidFill>
                <a:latin typeface="Helvetica Neue"/>
                <a:ea typeface="Helvetica Neue"/>
                <a:cs typeface="Helvetica Neue"/>
                <a:sym typeface="Helvetica Neue"/>
              </a:rPr>
              <a:t>rowser</a:t>
            </a:r>
            <a:r>
              <a:rPr lang="en-US" sz="2400" b="0" i="0" u="none" strike="noStrike" cap="none" dirty="0" smtClean="0">
                <a:solidFill>
                  <a:srgbClr val="FFFFFF"/>
                </a:solidFill>
                <a:latin typeface="Helvetica Neue"/>
                <a:ea typeface="Helvetica Neue"/>
                <a:cs typeface="Helvetica Neue"/>
                <a:sym typeface="Helvetica Neue"/>
              </a:rPr>
              <a:t> </a:t>
            </a:r>
            <a:r>
              <a:rPr lang="en-US" sz="2400" b="0" i="0" u="none" strike="noStrike" cap="none" dirty="0">
                <a:solidFill>
                  <a:srgbClr val="FFFFFF"/>
                </a:solidFill>
                <a:latin typeface="Helvetica Neue"/>
                <a:ea typeface="Helvetica Neue"/>
                <a:cs typeface="Helvetica Neue"/>
                <a:sym typeface="Helvetica Neue"/>
              </a:rPr>
              <a:t>or </a:t>
            </a:r>
            <a:r>
              <a:rPr lang="en-US" sz="2400" b="0" i="0" u="none" strike="noStrike" cap="none" dirty="0">
                <a:solidFill>
                  <a:srgbClr val="92D050"/>
                </a:solidFill>
                <a:latin typeface="Helvetica Neue"/>
                <a:ea typeface="Helvetica Neue"/>
                <a:cs typeface="Helvetica Neue"/>
                <a:sym typeface="Helvetica Neue"/>
              </a:rPr>
              <a:t>Node</a:t>
            </a:r>
            <a:r>
              <a:rPr lang="en-US" sz="2400" b="0" i="0" u="none" strike="noStrike" cap="none" dirty="0">
                <a:solidFill>
                  <a:srgbClr val="FFFFFF"/>
                </a:solidFill>
                <a:latin typeface="Helvetica Neue"/>
                <a:ea typeface="Helvetica Neue"/>
                <a:cs typeface="Helvetica Neue"/>
                <a:sym typeface="Helvetica Neue"/>
              </a:rPr>
              <a:t> to execute</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Functions</a:t>
            </a:r>
          </a:p>
        </p:txBody>
      </p:sp>
    </p:spTree>
    <p:extLst>
      <p:ext uri="{BB962C8B-B14F-4D97-AF65-F5344CB8AC3E}">
        <p14:creationId xmlns:p14="http://schemas.microsoft.com/office/powerpoint/2010/main" val="24747727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 = Procedure</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900" y="1701800"/>
            <a:ext cx="8191500" cy="1739900"/>
          </a:xfrm>
          <a:prstGeom prst="rect">
            <a:avLst/>
          </a:prstGeom>
        </p:spPr>
      </p:pic>
    </p:spTree>
    <p:extLst>
      <p:ext uri="{BB962C8B-B14F-4D97-AF65-F5344CB8AC3E}">
        <p14:creationId xmlns:p14="http://schemas.microsoft.com/office/powerpoint/2010/main" val="20001100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 your own functions</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2417" y="1685198"/>
            <a:ext cx="4006273" cy="133854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0289" y="3170294"/>
            <a:ext cx="3663374" cy="1175414"/>
          </a:xfrm>
          <a:prstGeom prst="rect">
            <a:avLst/>
          </a:prstGeom>
        </p:spPr>
      </p:pic>
    </p:spTree>
    <p:extLst>
      <p:ext uri="{BB962C8B-B14F-4D97-AF65-F5344CB8AC3E}">
        <p14:creationId xmlns:p14="http://schemas.microsoft.com/office/powerpoint/2010/main" val="6211042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Use of “</a:t>
            </a:r>
            <a:r>
              <a:rPr lang="en-US" sz="5200" b="1" i="0" u="none" strike="noStrike" cap="none" dirty="0" err="1">
                <a:solidFill>
                  <a:srgbClr val="FFFFFF"/>
                </a:solidFill>
                <a:latin typeface="Helvetica Neue"/>
                <a:ea typeface="Helvetica Neue"/>
                <a:cs typeface="Helvetica Neue"/>
                <a:sym typeface="Helvetica Neue"/>
              </a:rPr>
              <a:t>var</a:t>
            </a:r>
            <a:r>
              <a:rPr lang="en-US" sz="5200" b="0" i="0" u="none" strike="noStrike" cap="none" dirty="0">
                <a:solidFill>
                  <a:srgbClr val="FFFFFF"/>
                </a:solidFill>
                <a:latin typeface="Helvetica Neue"/>
                <a:ea typeface="Helvetica Neue"/>
                <a:cs typeface="Helvetica Neue"/>
                <a:sym typeface="Helvetica Neue"/>
              </a:rPr>
              <a:t>”</a:t>
            </a:r>
          </a:p>
        </p:txBody>
      </p:sp>
      <p:sp>
        <p:nvSpPr>
          <p:cNvPr id="169" name="Shape 169"/>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Local</a:t>
            </a:r>
          </a:p>
          <a:p>
            <a:pPr marL="1143000" marR="0" lvl="3" indent="-2794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When used inside a function</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Global</a:t>
            </a:r>
          </a:p>
          <a:p>
            <a:pPr marL="1143000" marR="0" lvl="3" indent="-2794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When outside a function</a:t>
            </a:r>
          </a:p>
          <a:p>
            <a:pPr marL="1143000" marR="0" lvl="3" indent="-2794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When </a:t>
            </a:r>
            <a:r>
              <a:rPr lang="en-US" sz="2400" b="0" i="0" u="none" strike="noStrike" cap="none" dirty="0" smtClean="0">
                <a:solidFill>
                  <a:srgbClr val="FFFFFF"/>
                </a:solidFill>
                <a:latin typeface="Helvetica Neue"/>
                <a:ea typeface="Helvetica Neue"/>
                <a:cs typeface="Helvetica Neue"/>
                <a:sym typeface="Helvetica Neue"/>
              </a:rPr>
              <a:t>‘</a:t>
            </a:r>
            <a:r>
              <a:rPr lang="en-US" sz="2400" b="0" i="0" u="none" strike="noStrike" cap="none" dirty="0" err="1" smtClean="0">
                <a:solidFill>
                  <a:srgbClr val="FFFFFF"/>
                </a:solidFill>
                <a:latin typeface="Helvetica Neue"/>
                <a:ea typeface="Helvetica Neue"/>
                <a:cs typeface="Helvetica Neue"/>
                <a:sym typeface="Helvetica Neue"/>
              </a:rPr>
              <a:t>var</a:t>
            </a:r>
            <a:r>
              <a:rPr lang="en-US" sz="2400" b="0" i="0" u="none" strike="noStrike" cap="none" dirty="0" smtClean="0">
                <a:solidFill>
                  <a:srgbClr val="FFFFFF"/>
                </a:solidFill>
                <a:latin typeface="Helvetica Neue"/>
                <a:ea typeface="Helvetica Neue"/>
                <a:cs typeface="Helvetica Neue"/>
                <a:sym typeface="Helvetica Neue"/>
              </a:rPr>
              <a:t>’ is omitted </a:t>
            </a:r>
            <a:r>
              <a:rPr lang="en-US" sz="2400" b="0" i="0" u="none" strike="noStrike" cap="none" dirty="0">
                <a:solidFill>
                  <a:srgbClr val="FFFFFF"/>
                </a:solidFill>
                <a:latin typeface="Helvetica Neue"/>
                <a:ea typeface="Helvetica Neue"/>
                <a:cs typeface="Helvetica Neue"/>
                <a:sym typeface="Helvetica Neue"/>
              </a:rPr>
              <a:t>(!)</a:t>
            </a:r>
          </a:p>
        </p:txBody>
      </p:sp>
    </p:spTree>
    <p:extLst>
      <p:ext uri="{BB962C8B-B14F-4D97-AF65-F5344CB8AC3E}">
        <p14:creationId xmlns:p14="http://schemas.microsoft.com/office/powerpoint/2010/main" val="166209530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Functions</a:t>
            </a:r>
          </a:p>
        </p:txBody>
      </p:sp>
      <p:sp>
        <p:nvSpPr>
          <p:cNvPr id="322" name="Shape 322"/>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Functions are first class objects</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Can be created on their own</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    function</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89BDFF"/>
                </a:solidFill>
                <a:latin typeface="Consolas"/>
                <a:ea typeface="Consolas"/>
                <a:cs typeface="Consolas"/>
                <a:sym typeface="Consolas"/>
              </a:rPr>
              <a:t>foo</a:t>
            </a:r>
            <a:r>
              <a:rPr lang="en-US" sz="2600" b="0" i="0" u="none" strike="noStrike" cap="none">
                <a:solidFill>
                  <a:srgbClr val="F8F8F8"/>
                </a:solidFill>
                <a:latin typeface="Consolas"/>
                <a:ea typeface="Consolas"/>
                <a:cs typeface="Consolas"/>
                <a:sym typeface="Consolas"/>
              </a:rPr>
              <a:t>() {}</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Can assigned to a variable</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    var</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89BDFF"/>
                </a:solidFill>
                <a:latin typeface="Consolas"/>
                <a:ea typeface="Consolas"/>
                <a:cs typeface="Consolas"/>
                <a:sym typeface="Consolas"/>
              </a:rPr>
              <a:t>x</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99CF50"/>
                </a:solidFill>
                <a:latin typeface="Consolas"/>
                <a:ea typeface="Consolas"/>
                <a:cs typeface="Consolas"/>
                <a:sym typeface="Consolas"/>
              </a:rPr>
              <a:t>function</a:t>
            </a:r>
            <a:r>
              <a:rPr lang="en-US" sz="2600" b="0" i="0" u="none" strike="noStrike" cap="none">
                <a:solidFill>
                  <a:srgbClr val="F8F8F8"/>
                </a:solidFill>
                <a:latin typeface="Consolas"/>
                <a:ea typeface="Consolas"/>
                <a:cs typeface="Consolas"/>
                <a:sym typeface="Consolas"/>
              </a:rPr>
              <a:t>() {}</a:t>
            </a:r>
          </a:p>
        </p:txBody>
      </p:sp>
    </p:spTree>
    <p:extLst>
      <p:ext uri="{BB962C8B-B14F-4D97-AF65-F5344CB8AC3E}">
        <p14:creationId xmlns:p14="http://schemas.microsoft.com/office/powerpoint/2010/main" val="172135990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Events</a:t>
            </a:r>
            <a:endParaRPr lang="en-US" dirty="0"/>
          </a:p>
        </p:txBody>
      </p:sp>
      <p:sp>
        <p:nvSpPr>
          <p:cNvPr id="3" name="Text Placeholder 2"/>
          <p:cNvSpPr>
            <a:spLocks noGrp="1"/>
          </p:cNvSpPr>
          <p:nvPr>
            <p:ph type="body" idx="1"/>
          </p:nvPr>
        </p:nvSpPr>
        <p:spPr/>
        <p:txBody>
          <a:bodyPr/>
          <a:lstStyle/>
          <a:p>
            <a:r>
              <a:rPr lang="en-US" u="sng" dirty="0" smtClean="0">
                <a:solidFill>
                  <a:srgbClr val="FFC000"/>
                </a:solidFill>
              </a:rPr>
              <a:t>Examples when Events are executed:</a:t>
            </a:r>
          </a:p>
          <a:p>
            <a:pPr marL="711000" lvl="3">
              <a:buFontTx/>
              <a:buChar char="-"/>
            </a:pPr>
            <a:r>
              <a:rPr lang="en-US" dirty="0" smtClean="0">
                <a:sym typeface="Wingdings"/>
              </a:rPr>
              <a:t>clicked on a button</a:t>
            </a:r>
          </a:p>
          <a:p>
            <a:pPr marL="711000" lvl="3">
              <a:buFontTx/>
              <a:buChar char="-"/>
            </a:pPr>
            <a:r>
              <a:rPr lang="en-US" dirty="0">
                <a:sym typeface="Wingdings"/>
              </a:rPr>
              <a:t>c</a:t>
            </a:r>
            <a:r>
              <a:rPr lang="en-US" dirty="0" smtClean="0">
                <a:sym typeface="Wingdings"/>
              </a:rPr>
              <a:t>licked on a page</a:t>
            </a:r>
          </a:p>
          <a:p>
            <a:pPr marL="711000" lvl="3">
              <a:buFontTx/>
              <a:buChar char="-"/>
            </a:pPr>
            <a:r>
              <a:rPr lang="en-US" dirty="0">
                <a:sym typeface="Wingdings"/>
              </a:rPr>
              <a:t>p</a:t>
            </a:r>
            <a:r>
              <a:rPr lang="en-US" dirty="0" smtClean="0">
                <a:sym typeface="Wingdings"/>
              </a:rPr>
              <a:t>ressed on enter-key</a:t>
            </a:r>
          </a:p>
          <a:p>
            <a:endParaRPr lang="en-US" dirty="0" smtClean="0">
              <a:sym typeface="Wingdings"/>
            </a:endParaRPr>
          </a:p>
        </p:txBody>
      </p:sp>
    </p:spTree>
    <p:extLst>
      <p:ext uri="{BB962C8B-B14F-4D97-AF65-F5344CB8AC3E}">
        <p14:creationId xmlns:p14="http://schemas.microsoft.com/office/powerpoint/2010/main" val="14687825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FFC000"/>
                </a:solidFill>
              </a:rPr>
              <a:t>o</a:t>
            </a:r>
            <a:r>
              <a:rPr lang="en-US" dirty="0" err="1" smtClean="0">
                <a:solidFill>
                  <a:srgbClr val="FFC000"/>
                </a:solidFill>
              </a:rPr>
              <a:t>nclick</a:t>
            </a:r>
            <a:r>
              <a:rPr lang="en-US" dirty="0" smtClean="0"/>
              <a:t> Event</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26" y="1366242"/>
            <a:ext cx="7734300" cy="14732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6326" y="3576342"/>
            <a:ext cx="6591300" cy="1104900"/>
          </a:xfrm>
          <a:prstGeom prst="rect">
            <a:avLst/>
          </a:prstGeom>
        </p:spPr>
      </p:pic>
    </p:spTree>
    <p:extLst>
      <p:ext uri="{BB962C8B-B14F-4D97-AF65-F5344CB8AC3E}">
        <p14:creationId xmlns:p14="http://schemas.microsoft.com/office/powerpoint/2010/main" val="19100049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2</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571" y="1456779"/>
            <a:ext cx="7176655" cy="3555102"/>
          </a:xfrm>
          <a:prstGeom prst="rect">
            <a:avLst/>
          </a:prstGeom>
        </p:spPr>
      </p:pic>
    </p:spTree>
    <p:extLst>
      <p:ext uri="{BB962C8B-B14F-4D97-AF65-F5344CB8AC3E}">
        <p14:creationId xmlns:p14="http://schemas.microsoft.com/office/powerpoint/2010/main" val="16866320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3</a:t>
            </a:r>
            <a:endParaRPr lang="en-US" dirty="0"/>
          </a:p>
        </p:txBody>
      </p:sp>
      <p:sp>
        <p:nvSpPr>
          <p:cNvPr id="3" name="Text Placeholder 2"/>
          <p:cNvSpPr>
            <a:spLocks noGrp="1"/>
          </p:cNvSpPr>
          <p:nvPr>
            <p:ph type="body" idx="1"/>
          </p:nvPr>
        </p:nvSpPr>
        <p:spPr/>
        <p:txBody>
          <a:bodyPr/>
          <a:lstStyle/>
          <a:p>
            <a:pPr marL="114300" indent="0" algn="ctr">
              <a:buNone/>
            </a:pPr>
            <a:r>
              <a:rPr lang="en-US" sz="3600" dirty="0">
                <a:solidFill>
                  <a:srgbClr val="FFC000"/>
                </a:solidFill>
              </a:rPr>
              <a:t>Adding a personalized welcome message</a:t>
            </a:r>
          </a:p>
          <a:p>
            <a:pPr marL="114300" indent="0" algn="ctr">
              <a:buNone/>
            </a:pPr>
            <a:endParaRPr lang="en-US" sz="3600" dirty="0">
              <a:solidFill>
                <a:srgbClr val="FFC000"/>
              </a:solidFill>
            </a:endParaRPr>
          </a:p>
        </p:txBody>
      </p:sp>
    </p:spTree>
    <p:extLst>
      <p:ext uri="{BB962C8B-B14F-4D97-AF65-F5344CB8AC3E}">
        <p14:creationId xmlns:p14="http://schemas.microsoft.com/office/powerpoint/2010/main" val="7333991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3880" y="187036"/>
            <a:ext cx="3526314" cy="4308764"/>
          </a:xfrm>
          <a:prstGeom prst="rect">
            <a:avLst/>
          </a:prstGeom>
        </p:spPr>
      </p:pic>
    </p:spTree>
    <p:extLst>
      <p:ext uri="{BB962C8B-B14F-4D97-AF65-F5344CB8AC3E}">
        <p14:creationId xmlns:p14="http://schemas.microsoft.com/office/powerpoint/2010/main" val="1776421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Client-side</a:t>
            </a:r>
          </a:p>
        </p:txBody>
      </p:sp>
      <p:sp>
        <p:nvSpPr>
          <p:cNvPr id="90" name="Shape 90"/>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Javascript can be executed by browsers</a:t>
            </a:r>
          </a:p>
          <a:p>
            <a:pPr marL="292100" marR="0" lvl="0" indent="-292100" algn="l" rtl="0">
              <a:lnSpc>
                <a:spcPct val="100000"/>
              </a:lnSpc>
              <a:spcBef>
                <a:spcPts val="2700"/>
              </a:spcBef>
              <a:spcAft>
                <a:spcPts val="0"/>
              </a:spcAft>
              <a:buClr>
                <a:srgbClr val="FFFFFF"/>
              </a:buClr>
              <a:buSzPct val="75000"/>
              <a:buFont typeface="Helvetica Neue"/>
              <a:buChar char="•"/>
            </a:pPr>
            <a:r>
              <a:rPr lang="en-US"/>
              <a:t>The b</a:t>
            </a:r>
            <a:r>
              <a:rPr lang="en-US" sz="2400" b="0" i="0" u="none" strike="noStrike" cap="none">
                <a:solidFill>
                  <a:srgbClr val="FFFFFF"/>
                </a:solidFill>
                <a:latin typeface="Helvetica Neue"/>
                <a:ea typeface="Helvetica Neue"/>
                <a:cs typeface="Helvetica Neue"/>
                <a:sym typeface="Helvetica Neue"/>
              </a:rPr>
              <a:t>rowser </a:t>
            </a:r>
            <a:r>
              <a:rPr lang="en-US"/>
              <a:t>extends Javascript to:</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Manipulate DOM (Data Object Model)</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Interact with services from the browser</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700" y="1447800"/>
            <a:ext cx="5816600" cy="2235200"/>
          </a:xfrm>
          <a:prstGeom prst="rect">
            <a:avLst/>
          </a:prstGeom>
        </p:spPr>
      </p:pic>
    </p:spTree>
    <p:extLst>
      <p:ext uri="{BB962C8B-B14F-4D97-AF65-F5344CB8AC3E}">
        <p14:creationId xmlns:p14="http://schemas.microsoft.com/office/powerpoint/2010/main" val="19954310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7549" y="265106"/>
            <a:ext cx="3562958" cy="4416136"/>
          </a:xfrm>
          <a:prstGeom prst="rect">
            <a:avLst/>
          </a:prstGeom>
        </p:spPr>
      </p:pic>
    </p:spTree>
    <p:extLst>
      <p:ext uri="{BB962C8B-B14F-4D97-AF65-F5344CB8AC3E}">
        <p14:creationId xmlns:p14="http://schemas.microsoft.com/office/powerpoint/2010/main" val="21047232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500" y="2044700"/>
            <a:ext cx="8255000" cy="1054100"/>
          </a:xfrm>
          <a:prstGeom prst="rect">
            <a:avLst/>
          </a:prstGeom>
        </p:spPr>
      </p:pic>
    </p:spTree>
    <p:extLst>
      <p:ext uri="{BB962C8B-B14F-4D97-AF65-F5344CB8AC3E}">
        <p14:creationId xmlns:p14="http://schemas.microsoft.com/office/powerpoint/2010/main" val="3759194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00" y="1562100"/>
            <a:ext cx="8255000" cy="2006600"/>
          </a:xfrm>
          <a:prstGeom prst="rect">
            <a:avLst/>
          </a:prstGeom>
        </p:spPr>
      </p:pic>
    </p:spTree>
    <p:extLst>
      <p:ext uri="{BB962C8B-B14F-4D97-AF65-F5344CB8AC3E}">
        <p14:creationId xmlns:p14="http://schemas.microsoft.com/office/powerpoint/2010/main" val="3204791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 y="1244600"/>
            <a:ext cx="8305800" cy="2641600"/>
          </a:xfrm>
          <a:prstGeom prst="rect">
            <a:avLst/>
          </a:prstGeom>
        </p:spPr>
      </p:pic>
    </p:spTree>
    <p:extLst>
      <p:ext uri="{BB962C8B-B14F-4D97-AF65-F5344CB8AC3E}">
        <p14:creationId xmlns:p14="http://schemas.microsoft.com/office/powerpoint/2010/main" val="4042218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079500"/>
            <a:ext cx="8216900" cy="2971800"/>
          </a:xfrm>
          <a:prstGeom prst="rect">
            <a:avLst/>
          </a:prstGeom>
        </p:spPr>
      </p:pic>
    </p:spTree>
    <p:extLst>
      <p:ext uri="{BB962C8B-B14F-4D97-AF65-F5344CB8AC3E}">
        <p14:creationId xmlns:p14="http://schemas.microsoft.com/office/powerpoint/2010/main" val="12655213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00" y="1397000"/>
            <a:ext cx="8242300" cy="2336800"/>
          </a:xfrm>
          <a:prstGeom prst="rect">
            <a:avLst/>
          </a:prstGeom>
        </p:spPr>
      </p:pic>
    </p:spTree>
    <p:extLst>
      <p:ext uri="{BB962C8B-B14F-4D97-AF65-F5344CB8AC3E}">
        <p14:creationId xmlns:p14="http://schemas.microsoft.com/office/powerpoint/2010/main" val="15905530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Text Placeholder 2"/>
          <p:cNvSpPr>
            <a:spLocks noGrp="1"/>
          </p:cNvSpPr>
          <p:nvPr>
            <p:ph type="body" idx="1"/>
          </p:nvPr>
        </p:nvSpPr>
        <p:spPr/>
        <p:txBody>
          <a:bodyPr/>
          <a:lstStyle/>
          <a:p>
            <a:r>
              <a:rPr lang="en-US" dirty="0"/>
              <a:t>https://</a:t>
            </a:r>
            <a:r>
              <a:rPr lang="en-US" dirty="0" err="1"/>
              <a:t>github.com</a:t>
            </a:r>
            <a:r>
              <a:rPr lang="en-US" dirty="0"/>
              <a:t>/</a:t>
            </a:r>
            <a:r>
              <a:rPr lang="en-US" dirty="0" err="1"/>
              <a:t>mdn</a:t>
            </a:r>
            <a:r>
              <a:rPr lang="en-US" dirty="0"/>
              <a:t>/beginner-html-site-scripted/blob/</a:t>
            </a:r>
            <a:r>
              <a:rPr lang="en-US" dirty="0" err="1"/>
              <a:t>gh</a:t>
            </a:r>
            <a:r>
              <a:rPr lang="en-US" dirty="0"/>
              <a:t>-pages/scripts/</a:t>
            </a:r>
            <a:r>
              <a:rPr lang="en-US" dirty="0" err="1"/>
              <a:t>main.js</a:t>
            </a:r>
            <a:endParaRPr lang="en-US" dirty="0"/>
          </a:p>
        </p:txBody>
      </p:sp>
    </p:spTree>
    <p:extLst>
      <p:ext uri="{BB962C8B-B14F-4D97-AF65-F5344CB8AC3E}">
        <p14:creationId xmlns:p14="http://schemas.microsoft.com/office/powerpoint/2010/main" val="9647988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lgn="ctr">
              <a:buNone/>
            </a:pPr>
            <a:r>
              <a:rPr lang="en-US" sz="4800" dirty="0" smtClean="0"/>
              <a:t>Iterators/ Loops</a:t>
            </a:r>
            <a:endParaRPr lang="en-US" sz="4800" dirty="0"/>
          </a:p>
        </p:txBody>
      </p:sp>
    </p:spTree>
    <p:extLst>
      <p:ext uri="{BB962C8B-B14F-4D97-AF65-F5344CB8AC3E}">
        <p14:creationId xmlns:p14="http://schemas.microsoft.com/office/powerpoint/2010/main" val="824829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Iterators</a:t>
            </a:r>
          </a:p>
        </p:txBody>
      </p:sp>
      <p:sp>
        <p:nvSpPr>
          <p:cNvPr id="236" name="Shape 236"/>
          <p:cNvSpPr/>
          <p:nvPr/>
        </p:nvSpPr>
        <p:spPr>
          <a:xfrm>
            <a:off x="800525" y="1419825"/>
            <a:ext cx="6658500" cy="2304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E28964"/>
              </a:buClr>
              <a:buSzPct val="25000"/>
              <a:buFont typeface="Consolas"/>
              <a:buNone/>
            </a:pPr>
            <a:r>
              <a:rPr lang="en-US" sz="2600" b="0" i="0" u="none" strike="noStrike" cap="none" dirty="0">
                <a:solidFill>
                  <a:srgbClr val="E28964"/>
                </a:solidFill>
                <a:latin typeface="Consolas"/>
                <a:ea typeface="Consolas"/>
                <a:cs typeface="Consolas"/>
                <a:sym typeface="Consolas"/>
              </a:rPr>
              <a:t>while</a:t>
            </a:r>
            <a:r>
              <a:rPr lang="en-US" sz="2600" b="0" i="0" u="none" strike="noStrike" cap="none" dirty="0">
                <a:solidFill>
                  <a:srgbClr val="F8F8F8"/>
                </a:solidFill>
                <a:latin typeface="Consolas"/>
                <a:ea typeface="Consolas"/>
                <a:cs typeface="Consolas"/>
                <a:sym typeface="Consolas"/>
              </a:rPr>
              <a:t> (expression) { .. }</a:t>
            </a:r>
          </a:p>
          <a:p>
            <a:pPr marL="0" marR="0" lvl="0" indent="0" algn="l" rtl="0">
              <a:lnSpc>
                <a:spcPct val="100000"/>
              </a:lnSpc>
              <a:spcBef>
                <a:spcPts val="0"/>
              </a:spcBef>
              <a:spcAft>
                <a:spcPts val="0"/>
              </a:spcAft>
              <a:buClr>
                <a:srgbClr val="F8F8F8"/>
              </a:buClr>
              <a:buFont typeface="Consolas"/>
              <a:buNone/>
            </a:pPr>
            <a:endParaRPr sz="26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E28964"/>
              </a:buClr>
              <a:buSzPct val="25000"/>
              <a:buFont typeface="Consolas"/>
              <a:buNone/>
            </a:pPr>
            <a:r>
              <a:rPr lang="en-US" sz="2600" b="0" i="0" u="none" strike="noStrike" cap="none" dirty="0">
                <a:solidFill>
                  <a:srgbClr val="E28964"/>
                </a:solidFill>
                <a:latin typeface="Consolas"/>
                <a:ea typeface="Consolas"/>
                <a:cs typeface="Consolas"/>
                <a:sym typeface="Consolas"/>
              </a:rPr>
              <a:t>for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err="1">
                <a:solidFill>
                  <a:srgbClr val="F8F8F8"/>
                </a:solidFill>
                <a:latin typeface="Consolas"/>
                <a:ea typeface="Consolas"/>
                <a:cs typeface="Consolas"/>
                <a:sym typeface="Consolas"/>
              </a:rPr>
              <a:t>init</a:t>
            </a:r>
            <a:r>
              <a:rPr lang="en-US" sz="2600" b="0" i="0" u="none" strike="noStrike" cap="none" dirty="0">
                <a:solidFill>
                  <a:srgbClr val="F8F8F8"/>
                </a:solidFill>
                <a:latin typeface="Consolas"/>
                <a:ea typeface="Consolas"/>
                <a:cs typeface="Consolas"/>
                <a:sym typeface="Consolas"/>
              </a:rPr>
              <a:t>; expression; update) { .. }</a:t>
            </a:r>
          </a:p>
          <a:p>
            <a:pPr marL="0" marR="0" lvl="0" indent="0" algn="l" rtl="0">
              <a:lnSpc>
                <a:spcPct val="100000"/>
              </a:lnSpc>
              <a:spcBef>
                <a:spcPts val="0"/>
              </a:spcBef>
              <a:spcAft>
                <a:spcPts val="0"/>
              </a:spcAft>
              <a:buClr>
                <a:srgbClr val="F8F8F8"/>
              </a:buClr>
              <a:buFont typeface="Consolas"/>
              <a:buNone/>
            </a:pPr>
            <a:endParaRPr sz="26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E28964"/>
              </a:buClr>
              <a:buSzPct val="25000"/>
              <a:buFont typeface="Consolas"/>
              <a:buNone/>
            </a:pPr>
            <a:r>
              <a:rPr lang="en-US" sz="2600" b="0" i="0" u="none" strike="noStrike" cap="none" dirty="0">
                <a:solidFill>
                  <a:srgbClr val="E28964"/>
                </a:solidFill>
                <a:latin typeface="Consolas"/>
                <a:ea typeface="Consolas"/>
                <a:cs typeface="Consolas"/>
                <a:sym typeface="Consolas"/>
              </a:rPr>
              <a:t>for</a:t>
            </a:r>
            <a:r>
              <a:rPr lang="en-US" sz="2600" b="0" i="0" u="none" strike="noStrike" cap="none" dirty="0">
                <a:solidFill>
                  <a:srgbClr val="F8F8F8"/>
                </a:solidFill>
                <a:latin typeface="Consolas"/>
                <a:ea typeface="Consolas"/>
                <a:cs typeface="Consolas"/>
                <a:sym typeface="Consolas"/>
              </a:rPr>
              <a:t> (variable </a:t>
            </a:r>
            <a:r>
              <a:rPr lang="en-US" sz="2600" b="0" i="0" u="none" strike="noStrike" cap="none" dirty="0" smtClean="0">
                <a:solidFill>
                  <a:srgbClr val="E28964"/>
                </a:solidFill>
                <a:latin typeface="Consolas"/>
                <a:ea typeface="Consolas"/>
                <a:cs typeface="Consolas"/>
                <a:sym typeface="Consolas"/>
              </a:rPr>
              <a:t>of</a:t>
            </a:r>
            <a:r>
              <a:rPr lang="en-US" sz="2600" b="0" i="0" u="none" strike="noStrike" cap="none" dirty="0" smtClean="0">
                <a:solidFill>
                  <a:srgbClr val="F8F8F8"/>
                </a:solidFill>
                <a:latin typeface="Consolas"/>
                <a:ea typeface="Consolas"/>
                <a:cs typeface="Consolas"/>
                <a:sym typeface="Consolas"/>
              </a:rPr>
              <a:t> </a:t>
            </a:r>
            <a:r>
              <a:rPr lang="en-US" sz="2600" b="0" i="0" u="none" strike="noStrike" cap="none" dirty="0">
                <a:solidFill>
                  <a:srgbClr val="F8F8F8"/>
                </a:solidFill>
                <a:latin typeface="Consolas"/>
                <a:ea typeface="Consolas"/>
                <a:cs typeface="Consolas"/>
                <a:sym typeface="Consolas"/>
              </a:rPr>
              <a:t>object) { .. }</a:t>
            </a:r>
          </a:p>
          <a:p>
            <a:pPr marL="0" marR="0" lvl="0" indent="0" algn="l" rtl="0">
              <a:lnSpc>
                <a:spcPct val="100000"/>
              </a:lnSpc>
              <a:spcBef>
                <a:spcPts val="0"/>
              </a:spcBef>
              <a:spcAft>
                <a:spcPts val="0"/>
              </a:spcAft>
              <a:buClr>
                <a:srgbClr val="F8F8F8"/>
              </a:buClr>
              <a:buFont typeface="Consolas"/>
              <a:buNone/>
            </a:pPr>
            <a:endParaRPr sz="2600" b="0" i="0" u="none" strike="noStrike" cap="none" dirty="0">
              <a:solidFill>
                <a:srgbClr val="F8F8F8"/>
              </a:solidFill>
              <a:latin typeface="Consolas"/>
              <a:ea typeface="Consolas"/>
              <a:cs typeface="Consolas"/>
              <a:sym typeface="Consolas"/>
            </a:endParaRPr>
          </a:p>
          <a:p>
            <a:pPr lvl="0">
              <a:buClr>
                <a:srgbClr val="E28964"/>
              </a:buClr>
              <a:buSzPct val="25000"/>
            </a:pPr>
            <a:r>
              <a:rPr lang="en-US" sz="2600" dirty="0">
                <a:solidFill>
                  <a:srgbClr val="E28964"/>
                </a:solidFill>
                <a:latin typeface="Consolas"/>
                <a:ea typeface="Consolas"/>
                <a:cs typeface="Consolas"/>
                <a:sym typeface="Consolas"/>
              </a:rPr>
              <a:t>for</a:t>
            </a:r>
            <a:r>
              <a:rPr lang="en-US" sz="2600" dirty="0">
                <a:solidFill>
                  <a:srgbClr val="F8F8F8"/>
                </a:solidFill>
                <a:latin typeface="Consolas"/>
                <a:ea typeface="Consolas"/>
                <a:cs typeface="Consolas"/>
                <a:sym typeface="Consolas"/>
              </a:rPr>
              <a:t> (variable </a:t>
            </a:r>
            <a:r>
              <a:rPr lang="en-US" sz="2600" dirty="0">
                <a:solidFill>
                  <a:srgbClr val="E28964"/>
                </a:solidFill>
                <a:latin typeface="Consolas"/>
                <a:ea typeface="Consolas"/>
                <a:cs typeface="Consolas"/>
                <a:sym typeface="Consolas"/>
              </a:rPr>
              <a:t>in</a:t>
            </a:r>
            <a:r>
              <a:rPr lang="en-US" sz="2600" dirty="0">
                <a:solidFill>
                  <a:srgbClr val="F8F8F8"/>
                </a:solidFill>
                <a:latin typeface="Consolas"/>
                <a:ea typeface="Consolas"/>
                <a:cs typeface="Consolas"/>
                <a:sym typeface="Consolas"/>
              </a:rPr>
              <a:t> object) { .. }</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Server-side</a:t>
            </a:r>
          </a:p>
        </p:txBody>
      </p:sp>
      <p:sp>
        <p:nvSpPr>
          <p:cNvPr id="96" name="Shape 9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Executed by Node</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Extended with objects to</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Interact with IO</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Interact with Sockets</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r>
              <a:rPr lang="nl-NL" dirty="0" smtClean="0"/>
              <a:t>var </a:t>
            </a:r>
            <a:r>
              <a:rPr lang="mr-IN" dirty="0" err="1" smtClean="0"/>
              <a:t>list</a:t>
            </a:r>
            <a:r>
              <a:rPr lang="mr-IN" dirty="0" smtClean="0"/>
              <a:t> </a:t>
            </a:r>
            <a:r>
              <a:rPr lang="mr-IN" dirty="0"/>
              <a:t>= [4, 5, 6</a:t>
            </a:r>
            <a:r>
              <a:rPr lang="mr-IN" dirty="0" smtClean="0"/>
              <a:t>];</a:t>
            </a:r>
            <a:endParaRPr lang="nl-NL" dirty="0" smtClean="0"/>
          </a:p>
          <a:p>
            <a:r>
              <a:rPr lang="mr-IN" dirty="0" err="1" smtClean="0"/>
              <a:t>for</a:t>
            </a:r>
            <a:r>
              <a:rPr lang="mr-IN" dirty="0" smtClean="0"/>
              <a:t> (</a:t>
            </a:r>
            <a:r>
              <a:rPr lang="nl-NL" dirty="0" smtClean="0"/>
              <a:t>va</a:t>
            </a:r>
            <a:r>
              <a:rPr lang="nl-NL" dirty="0"/>
              <a:t>r</a:t>
            </a:r>
            <a:r>
              <a:rPr lang="mr-IN" dirty="0" smtClean="0"/>
              <a:t> </a:t>
            </a:r>
            <a:r>
              <a:rPr lang="mr-IN" dirty="0" err="1">
                <a:solidFill>
                  <a:srgbClr val="FFC000"/>
                </a:solidFill>
              </a:rPr>
              <a:t>in</a:t>
            </a:r>
            <a:r>
              <a:rPr lang="mr-IN" dirty="0"/>
              <a:t> </a:t>
            </a:r>
            <a:r>
              <a:rPr lang="mr-IN" dirty="0" err="1"/>
              <a:t>list</a:t>
            </a:r>
            <a:r>
              <a:rPr lang="mr-IN" dirty="0"/>
              <a:t>) { </a:t>
            </a:r>
            <a:r>
              <a:rPr lang="mr-IN" dirty="0" err="1" smtClean="0"/>
              <a:t>console.log</a:t>
            </a:r>
            <a:r>
              <a:rPr lang="mr-IN" dirty="0" smtClean="0"/>
              <a:t>(</a:t>
            </a:r>
            <a:r>
              <a:rPr lang="mr-IN" dirty="0" err="1" smtClean="0"/>
              <a:t>i</a:t>
            </a:r>
            <a:r>
              <a:rPr lang="mr-IN" dirty="0"/>
              <a:t>); </a:t>
            </a:r>
            <a:r>
              <a:rPr lang="mr-IN" dirty="0">
                <a:solidFill>
                  <a:srgbClr val="FFC000"/>
                </a:solidFill>
              </a:rPr>
              <a:t>// "0", "1", "2</a:t>
            </a:r>
            <a:r>
              <a:rPr lang="mr-IN" dirty="0" smtClean="0">
                <a:solidFill>
                  <a:srgbClr val="FFC000"/>
                </a:solidFill>
              </a:rPr>
              <a:t>" </a:t>
            </a:r>
            <a:r>
              <a:rPr lang="mr-IN" dirty="0"/>
              <a:t>} </a:t>
            </a:r>
            <a:endParaRPr lang="nl-NL" dirty="0" smtClean="0"/>
          </a:p>
          <a:p>
            <a:r>
              <a:rPr lang="mr-IN" dirty="0" err="1" smtClean="0"/>
              <a:t>for</a:t>
            </a:r>
            <a:r>
              <a:rPr lang="mr-IN" dirty="0" smtClean="0"/>
              <a:t> (</a:t>
            </a:r>
            <a:r>
              <a:rPr lang="nl-NL" dirty="0" smtClean="0"/>
              <a:t>var</a:t>
            </a:r>
            <a:r>
              <a:rPr lang="mr-IN" dirty="0" smtClean="0"/>
              <a:t> </a:t>
            </a:r>
            <a:r>
              <a:rPr lang="mr-IN" dirty="0" err="1"/>
              <a:t>i</a:t>
            </a:r>
            <a:r>
              <a:rPr lang="mr-IN" dirty="0"/>
              <a:t> </a:t>
            </a:r>
            <a:r>
              <a:rPr lang="mr-IN" dirty="0">
                <a:solidFill>
                  <a:srgbClr val="FFC000"/>
                </a:solidFill>
              </a:rPr>
              <a:t>of</a:t>
            </a:r>
            <a:r>
              <a:rPr lang="mr-IN" dirty="0"/>
              <a:t> </a:t>
            </a:r>
            <a:r>
              <a:rPr lang="mr-IN" dirty="0" err="1"/>
              <a:t>list</a:t>
            </a:r>
            <a:r>
              <a:rPr lang="mr-IN" dirty="0"/>
              <a:t>) { </a:t>
            </a:r>
            <a:r>
              <a:rPr lang="mr-IN" dirty="0" err="1"/>
              <a:t>console.log</a:t>
            </a:r>
            <a:r>
              <a:rPr lang="mr-IN" dirty="0"/>
              <a:t>(</a:t>
            </a:r>
            <a:r>
              <a:rPr lang="mr-IN" dirty="0" err="1"/>
              <a:t>i</a:t>
            </a:r>
            <a:r>
              <a:rPr lang="mr-IN" dirty="0"/>
              <a:t>); </a:t>
            </a:r>
            <a:r>
              <a:rPr lang="mr-IN" dirty="0">
                <a:solidFill>
                  <a:srgbClr val="FFC000"/>
                </a:solidFill>
              </a:rPr>
              <a:t>// "4", "5", "6" </a:t>
            </a:r>
            <a:r>
              <a:rPr lang="mr-IN" dirty="0"/>
              <a:t>}</a:t>
            </a:r>
            <a:endParaRPr lang="en-US" dirty="0"/>
          </a:p>
        </p:txBody>
      </p:sp>
    </p:spTree>
    <p:extLst>
      <p:ext uri="{BB962C8B-B14F-4D97-AF65-F5344CB8AC3E}">
        <p14:creationId xmlns:p14="http://schemas.microsoft.com/office/powerpoint/2010/main" val="6476949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Arrays</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Arrays</a:t>
            </a:r>
          </a:p>
        </p:txBody>
      </p:sp>
      <p:sp>
        <p:nvSpPr>
          <p:cNvPr id="264" name="Shape 264"/>
          <p:cNvSpPr/>
          <p:nvPr/>
        </p:nvSpPr>
        <p:spPr>
          <a:xfrm>
            <a:off x="1070546" y="1821650"/>
            <a:ext cx="7530300" cy="15003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a:solidFill>
                  <a:srgbClr val="99CF50"/>
                </a:solidFill>
                <a:latin typeface="Consolas"/>
                <a:ea typeface="Consolas"/>
                <a:cs typeface="Consolas"/>
                <a:sym typeface="Consolas"/>
              </a:rPr>
              <a:t>var</a:t>
            </a:r>
            <a:r>
              <a:rPr lang="en-US" sz="1900" b="0" i="0" u="none" strike="noStrike" cap="none">
                <a:solidFill>
                  <a:srgbClr val="F8F8F8"/>
                </a:solidFill>
                <a:latin typeface="Consolas"/>
                <a:ea typeface="Consolas"/>
                <a:cs typeface="Consolas"/>
                <a:sym typeface="Consolas"/>
              </a:rPr>
              <a:t> beers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'Heineken'</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'Amstel'</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'Jupiler'</a:t>
            </a:r>
            <a:r>
              <a:rPr lang="en-US" sz="19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a:solidFill>
                  <a:srgbClr val="99CF50"/>
                </a:solidFill>
                <a:latin typeface="Consolas"/>
                <a:ea typeface="Consolas"/>
                <a:cs typeface="Consolas"/>
                <a:sym typeface="Consolas"/>
              </a:rPr>
              <a:t>var</a:t>
            </a:r>
            <a:r>
              <a:rPr lang="en-US" sz="1900" b="0" i="0" u="none" strike="noStrike" cap="none">
                <a:solidFill>
                  <a:srgbClr val="F8F8F8"/>
                </a:solidFill>
                <a:latin typeface="Consolas"/>
                <a:ea typeface="Consolas"/>
                <a:cs typeface="Consolas"/>
                <a:sym typeface="Consolas"/>
              </a:rPr>
              <a:t> cars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E28964"/>
                </a:solidFill>
                <a:latin typeface="Consolas"/>
                <a:ea typeface="Consolas"/>
                <a:cs typeface="Consolas"/>
                <a:sym typeface="Consolas"/>
              </a:rPr>
              <a:t>new</a:t>
            </a:r>
            <a:r>
              <a:rPr lang="en-US" sz="1900" b="0" i="0" u="none" strike="noStrike" cap="none">
                <a:solidFill>
                  <a:srgbClr val="F8F8F8"/>
                </a:solidFill>
                <a:latin typeface="Consolas"/>
                <a:ea typeface="Consolas"/>
                <a:cs typeface="Consolas"/>
                <a:sym typeface="Consolas"/>
              </a:rPr>
              <a:t> </a:t>
            </a:r>
            <a:r>
              <a:rPr lang="en-US" sz="1900" b="0" i="0" u="sng" strike="noStrike" cap="none">
                <a:solidFill>
                  <a:srgbClr val="F8F8F8"/>
                </a:solidFill>
                <a:latin typeface="Consolas"/>
                <a:ea typeface="Consolas"/>
                <a:cs typeface="Consolas"/>
                <a:sym typeface="Consolas"/>
              </a:rPr>
              <a:t>Array</a:t>
            </a:r>
            <a:r>
              <a:rPr lang="en-US" sz="1900" b="0" i="0" u="none" strike="noStrike" cap="none">
                <a:solidFill>
                  <a:srgbClr val="F8F8F8"/>
                </a:solidFill>
                <a:latin typeface="Consolas"/>
                <a:ea typeface="Consolas"/>
                <a:cs typeface="Consolas"/>
                <a:sym typeface="Consolas"/>
              </a:rPr>
              <a:t>(</a:t>
            </a:r>
            <a:r>
              <a:rPr lang="en-US" sz="1900" b="0" i="0" u="none" strike="noStrike" cap="none">
                <a:solidFill>
                  <a:srgbClr val="65B042"/>
                </a:solidFill>
                <a:latin typeface="Consolas"/>
                <a:ea typeface="Consolas"/>
                <a:cs typeface="Consolas"/>
                <a:sym typeface="Consolas"/>
              </a:rPr>
              <a:t>"Saab"</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"Volvo"</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"BMW"</a:t>
            </a:r>
            <a:r>
              <a:rPr lang="en-US" sz="19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Font typeface="Consolas"/>
              <a:buNone/>
            </a:pPr>
            <a:endParaRPr sz="1900" b="0" i="0" u="none" strike="noStrike" cap="none">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a:solidFill>
                  <a:srgbClr val="F8F8F8"/>
                </a:solidFill>
                <a:latin typeface="Consolas"/>
                <a:ea typeface="Consolas"/>
                <a:cs typeface="Consolas"/>
                <a:sym typeface="Consolas"/>
              </a:rPr>
              <a:t>console</a:t>
            </a:r>
            <a:r>
              <a:rPr lang="en-US" sz="1900" b="0" i="0" u="none" strike="noStrike" cap="none">
                <a:solidFill>
                  <a:srgbClr val="DAD085"/>
                </a:solidFill>
                <a:latin typeface="Consolas"/>
                <a:ea typeface="Consolas"/>
                <a:cs typeface="Consolas"/>
                <a:sym typeface="Consolas"/>
              </a:rPr>
              <a:t>.log</a:t>
            </a:r>
            <a:r>
              <a:rPr lang="en-US" sz="1900" b="0" i="0" u="none" strike="noStrike" cap="none">
                <a:solidFill>
                  <a:srgbClr val="F8F8F8"/>
                </a:solidFill>
                <a:latin typeface="Consolas"/>
                <a:ea typeface="Consolas"/>
                <a:cs typeface="Consolas"/>
                <a:sym typeface="Consolas"/>
              </a:rPr>
              <a:t>(beers.</a:t>
            </a:r>
            <a:r>
              <a:rPr lang="en-US" sz="1900" b="0" i="0" u="none" strike="noStrike" cap="none">
                <a:solidFill>
                  <a:srgbClr val="CF6A4C"/>
                </a:solidFill>
                <a:latin typeface="Consolas"/>
                <a:ea typeface="Consolas"/>
                <a:cs typeface="Consolas"/>
                <a:sym typeface="Consolas"/>
              </a:rPr>
              <a:t>length</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output is 3</a:t>
            </a:r>
          </a:p>
          <a:p>
            <a:pPr marL="0" marR="0" lvl="0" indent="0" algn="l" rtl="0">
              <a:lnSpc>
                <a:spcPct val="100000"/>
              </a:lnSpc>
              <a:spcBef>
                <a:spcPts val="0"/>
              </a:spcBef>
              <a:spcAft>
                <a:spcPts val="0"/>
              </a:spcAft>
              <a:buClr>
                <a:srgbClr val="F8F8F8"/>
              </a:buClr>
              <a:buFont typeface="Consolas"/>
              <a:buNone/>
            </a:pPr>
            <a:endParaRPr sz="2300" b="0" i="0" u="none" strike="noStrike" cap="none">
              <a:solidFill>
                <a:srgbClr val="F8F8F8"/>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a:solidFill>
                  <a:srgbClr val="99CF50"/>
                </a:solidFill>
                <a:latin typeface="Consolas"/>
                <a:ea typeface="Consolas"/>
                <a:cs typeface="Consolas"/>
                <a:sym typeface="Consolas"/>
              </a:rPr>
              <a:t>var</a:t>
            </a:r>
            <a:r>
              <a:rPr lang="en-US" sz="1900" b="0" i="0" u="none" strike="noStrike" cap="none">
                <a:solidFill>
                  <a:srgbClr val="F8F8F8"/>
                </a:solidFill>
                <a:latin typeface="Consolas"/>
                <a:ea typeface="Consolas"/>
                <a:cs typeface="Consolas"/>
                <a:sym typeface="Consolas"/>
              </a:rPr>
              <a:t> x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beers[</a:t>
            </a:r>
            <a:r>
              <a:rPr lang="en-US" sz="1900" b="0" i="0" u="none" strike="noStrike" cap="none">
                <a:solidFill>
                  <a:srgbClr val="3387CC"/>
                </a:solidFill>
                <a:latin typeface="Consolas"/>
                <a:ea typeface="Consolas"/>
                <a:cs typeface="Consolas"/>
                <a:sym typeface="Consolas"/>
              </a:rPr>
              <a:t>0</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x =&gt; 'Heineken'</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Arrays</a:t>
            </a:r>
          </a:p>
        </p:txBody>
      </p:sp>
      <p:sp>
        <p:nvSpPr>
          <p:cNvPr id="270" name="Shape 270"/>
          <p:cNvSpPr/>
          <p:nvPr/>
        </p:nvSpPr>
        <p:spPr>
          <a:xfrm>
            <a:off x="775971" y="1460000"/>
            <a:ext cx="7698300" cy="22236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a:solidFill>
                  <a:srgbClr val="99CF50"/>
                </a:solidFill>
                <a:latin typeface="Consolas"/>
                <a:ea typeface="Consolas"/>
                <a:cs typeface="Consolas"/>
                <a:sym typeface="Consolas"/>
              </a:rPr>
              <a:t>var</a:t>
            </a:r>
            <a:r>
              <a:rPr lang="en-US" sz="1900" b="0" i="0" u="none" strike="noStrike" cap="none">
                <a:solidFill>
                  <a:srgbClr val="F8F8F8"/>
                </a:solidFill>
                <a:latin typeface="Consolas"/>
                <a:ea typeface="Consolas"/>
                <a:cs typeface="Consolas"/>
                <a:sym typeface="Consolas"/>
              </a:rPr>
              <a:t> beers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'Heineken'</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'Amstel'</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'Jupiler'</a:t>
            </a:r>
            <a:r>
              <a:rPr lang="en-US" sz="19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1900" b="0" i="0" u="none" strike="noStrike" cap="none">
                <a:solidFill>
                  <a:srgbClr val="F8F8F8"/>
                </a:solidFill>
                <a:latin typeface="Consolas"/>
                <a:ea typeface="Consolas"/>
                <a:cs typeface="Consolas"/>
                <a:sym typeface="Consolas"/>
              </a:rPr>
              <a:t>beers[</a:t>
            </a:r>
            <a:r>
              <a:rPr lang="en-US" sz="1900" b="0" i="0" u="none" strike="noStrike" cap="none">
                <a:solidFill>
                  <a:srgbClr val="3387CC"/>
                </a:solidFill>
                <a:latin typeface="Consolas"/>
                <a:ea typeface="Consolas"/>
                <a:cs typeface="Consolas"/>
                <a:sym typeface="Consolas"/>
              </a:rPr>
              <a:t>5</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'Palm'</a:t>
            </a:r>
            <a:r>
              <a:rPr lang="en-US" sz="19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Font typeface="Consolas"/>
              <a:buNone/>
            </a:pPr>
            <a:endParaRPr sz="1900" b="0" i="0" u="none" strike="noStrike" cap="none">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a:solidFill>
                  <a:srgbClr val="F8F8F8"/>
                </a:solidFill>
                <a:latin typeface="Consolas"/>
                <a:ea typeface="Consolas"/>
                <a:cs typeface="Consolas"/>
                <a:sym typeface="Consolas"/>
              </a:rPr>
              <a:t>console</a:t>
            </a:r>
            <a:r>
              <a:rPr lang="en-US" sz="1900" b="0" i="0" u="none" strike="noStrike" cap="none">
                <a:solidFill>
                  <a:srgbClr val="DAD085"/>
                </a:solidFill>
                <a:latin typeface="Consolas"/>
                <a:ea typeface="Consolas"/>
                <a:cs typeface="Consolas"/>
                <a:sym typeface="Consolas"/>
              </a:rPr>
              <a:t>.log</a:t>
            </a:r>
            <a:r>
              <a:rPr lang="en-US" sz="1900" b="0" i="0" u="none" strike="noStrike" cap="none">
                <a:solidFill>
                  <a:srgbClr val="F8F8F8"/>
                </a:solidFill>
                <a:latin typeface="Consolas"/>
                <a:ea typeface="Consolas"/>
                <a:cs typeface="Consolas"/>
                <a:sym typeface="Consolas"/>
              </a:rPr>
              <a:t>(beers.</a:t>
            </a:r>
            <a:r>
              <a:rPr lang="en-US" sz="1900" b="0" i="0" u="none" strike="noStrike" cap="none">
                <a:solidFill>
                  <a:srgbClr val="CF6A4C"/>
                </a:solidFill>
                <a:latin typeface="Consolas"/>
                <a:ea typeface="Consolas"/>
                <a:cs typeface="Consolas"/>
                <a:sym typeface="Consolas"/>
              </a:rPr>
              <a:t>length</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output is 6 (!)</a:t>
            </a:r>
          </a:p>
          <a:p>
            <a:pPr marL="0" marR="0" lvl="0" indent="0" algn="l" rtl="0">
              <a:lnSpc>
                <a:spcPct val="100000"/>
              </a:lnSpc>
              <a:spcBef>
                <a:spcPts val="0"/>
              </a:spcBef>
              <a:spcAft>
                <a:spcPts val="0"/>
              </a:spcAft>
              <a:buClr>
                <a:srgbClr val="F8F8F8"/>
              </a:buClr>
              <a:buFont typeface="Consolas"/>
              <a:buNone/>
            </a:pPr>
            <a:endParaRPr sz="2300" b="0" i="0" u="none" strike="noStrike" cap="none">
              <a:solidFill>
                <a:srgbClr val="F8F8F8"/>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a:solidFill>
                  <a:srgbClr val="F8F8F8"/>
                </a:solidFill>
                <a:latin typeface="Consolas"/>
                <a:ea typeface="Consolas"/>
                <a:cs typeface="Consolas"/>
                <a:sym typeface="Consolas"/>
              </a:rPr>
              <a:t>console</a:t>
            </a:r>
            <a:r>
              <a:rPr lang="en-US" sz="1900" b="0" i="0" u="none" strike="noStrike" cap="none">
                <a:solidFill>
                  <a:srgbClr val="DAD085"/>
                </a:solidFill>
                <a:latin typeface="Consolas"/>
                <a:ea typeface="Consolas"/>
                <a:cs typeface="Consolas"/>
                <a:sym typeface="Consolas"/>
              </a:rPr>
              <a:t>.log</a:t>
            </a:r>
            <a:r>
              <a:rPr lang="en-US" sz="1900" b="0" i="0" u="none" strike="noStrike" cap="none">
                <a:solidFill>
                  <a:srgbClr val="F8F8F8"/>
                </a:solidFill>
                <a:latin typeface="Consolas"/>
                <a:ea typeface="Consolas"/>
                <a:cs typeface="Consolas"/>
                <a:sym typeface="Consolas"/>
              </a:rPr>
              <a:t>(beers[</a:t>
            </a:r>
            <a:r>
              <a:rPr lang="en-US" sz="1900" b="0" i="0" u="none" strike="noStrike" cap="none">
                <a:solidFill>
                  <a:srgbClr val="3387CC"/>
                </a:solidFill>
                <a:latin typeface="Consolas"/>
                <a:ea typeface="Consolas"/>
                <a:cs typeface="Consolas"/>
                <a:sym typeface="Consolas"/>
              </a:rPr>
              <a:t>3</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output is undefined (!)</a:t>
            </a:r>
          </a:p>
          <a:p>
            <a:pPr marL="0" marR="0" lvl="0" indent="0" algn="l" rtl="0">
              <a:lnSpc>
                <a:spcPct val="100000"/>
              </a:lnSpc>
              <a:spcBef>
                <a:spcPts val="0"/>
              </a:spcBef>
              <a:spcAft>
                <a:spcPts val="0"/>
              </a:spcAft>
              <a:buClr>
                <a:srgbClr val="F8F8F8"/>
              </a:buClr>
              <a:buFont typeface="Consolas"/>
              <a:buNone/>
            </a:pPr>
            <a:endParaRPr sz="2300" b="0" i="0" u="none" strike="noStrike" cap="none">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1900" b="0" i="0" u="none" strike="noStrike" cap="none">
                <a:solidFill>
                  <a:srgbClr val="F8F8F8"/>
                </a:solidFill>
                <a:latin typeface="Consolas"/>
                <a:ea typeface="Consolas"/>
                <a:cs typeface="Consolas"/>
                <a:sym typeface="Consolas"/>
              </a:rPr>
              <a:t>beers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 , </a:t>
            </a:r>
            <a:r>
              <a:rPr lang="en-US" sz="1900" b="0" i="0" u="none" strike="noStrike" cap="none">
                <a:solidFill>
                  <a:srgbClr val="65B042"/>
                </a:solidFill>
                <a:latin typeface="Consolas"/>
                <a:ea typeface="Consolas"/>
                <a:cs typeface="Consolas"/>
                <a:sym typeface="Consolas"/>
              </a:rPr>
              <a:t>'Heineken'</a:t>
            </a:r>
            <a:r>
              <a:rPr lang="en-US" sz="1900" b="0" i="0" u="none" strike="noStrike" cap="none">
                <a:solidFill>
                  <a:srgbClr val="F8F8F8"/>
                </a:solidFill>
                <a:latin typeface="Consolas"/>
                <a:ea typeface="Consolas"/>
                <a:cs typeface="Consolas"/>
                <a:sym typeface="Consolas"/>
              </a:rPr>
              <a:t>, , </a:t>
            </a:r>
            <a:r>
              <a:rPr lang="en-US" sz="1900" b="0" i="0" u="none" strike="noStrike" cap="none">
                <a:solidFill>
                  <a:srgbClr val="65B042"/>
                </a:solidFill>
                <a:latin typeface="Consolas"/>
                <a:ea typeface="Consolas"/>
                <a:cs typeface="Consolas"/>
                <a:sym typeface="Consolas"/>
              </a:rPr>
              <a:t>'Amstel'</a:t>
            </a:r>
            <a:r>
              <a:rPr lang="en-US" sz="19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a:solidFill>
                  <a:srgbClr val="F8F8F8"/>
                </a:solidFill>
                <a:latin typeface="Consolas"/>
                <a:ea typeface="Consolas"/>
                <a:cs typeface="Consolas"/>
                <a:sym typeface="Consolas"/>
              </a:rPr>
              <a:t>console</a:t>
            </a:r>
            <a:r>
              <a:rPr lang="en-US" sz="1900" b="0" i="0" u="none" strike="noStrike" cap="none">
                <a:solidFill>
                  <a:srgbClr val="DAD085"/>
                </a:solidFill>
                <a:latin typeface="Consolas"/>
                <a:ea typeface="Consolas"/>
                <a:cs typeface="Consolas"/>
                <a:sym typeface="Consolas"/>
              </a:rPr>
              <a:t>.log</a:t>
            </a:r>
            <a:r>
              <a:rPr lang="en-US" sz="1900" b="0" i="0" u="none" strike="noStrike" cap="none">
                <a:solidFill>
                  <a:srgbClr val="F8F8F8"/>
                </a:solidFill>
                <a:latin typeface="Consolas"/>
                <a:ea typeface="Consolas"/>
                <a:cs typeface="Consolas"/>
                <a:sym typeface="Consolas"/>
              </a:rPr>
              <a:t>(beers.</a:t>
            </a:r>
            <a:r>
              <a:rPr lang="en-US" sz="1900" b="0" i="0" u="none" strike="noStrike" cap="none">
                <a:solidFill>
                  <a:srgbClr val="CF6A4C"/>
                </a:solidFill>
                <a:latin typeface="Consolas"/>
                <a:ea typeface="Consolas"/>
                <a:cs typeface="Consolas"/>
                <a:sym typeface="Consolas"/>
              </a:rPr>
              <a:t>length</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output is 4 (!)</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Objects</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Objects</a:t>
            </a:r>
          </a:p>
        </p:txBody>
      </p:sp>
      <p:sp>
        <p:nvSpPr>
          <p:cNvPr id="281" name="Shape 281"/>
          <p:cNvSpPr/>
          <p:nvPr/>
        </p:nvSpPr>
        <p:spPr>
          <a:xfrm>
            <a:off x="1291199" y="1902025"/>
            <a:ext cx="6402900" cy="13395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car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E28964"/>
                </a:solidFill>
                <a:latin typeface="Consolas"/>
                <a:ea typeface="Consolas"/>
                <a:cs typeface="Consolas"/>
                <a:sym typeface="Consolas"/>
              </a:rPr>
              <a:t>new</a:t>
            </a:r>
            <a:r>
              <a:rPr lang="en-US" sz="2600" b="0" i="0" u="none" strike="noStrike" cap="none">
                <a:solidFill>
                  <a:srgbClr val="F8F8F8"/>
                </a:solidFill>
                <a:latin typeface="Consolas"/>
                <a:ea typeface="Consolas"/>
                <a:cs typeface="Consolas"/>
                <a:sym typeface="Consolas"/>
              </a:rPr>
              <a:t> </a:t>
            </a:r>
            <a:r>
              <a:rPr lang="en-US" sz="2600" b="0" i="0" u="sng" strike="noStrike" cap="none">
                <a:solidFill>
                  <a:srgbClr val="F8F8F8"/>
                </a:solidFill>
                <a:latin typeface="Consolas"/>
                <a:ea typeface="Consolas"/>
                <a:cs typeface="Consolas"/>
                <a:sym typeface="Consolas"/>
              </a:rPr>
              <a:t>Object</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a:solidFill>
                  <a:srgbClr val="F8F8F8"/>
                </a:solidFill>
                <a:latin typeface="Consolas"/>
                <a:ea typeface="Consolas"/>
                <a:cs typeface="Consolas"/>
                <a:sym typeface="Consolas"/>
              </a:rPr>
              <a:t>car.make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65B042"/>
                </a:solidFill>
                <a:latin typeface="Consolas"/>
                <a:ea typeface="Consolas"/>
                <a:cs typeface="Consolas"/>
                <a:sym typeface="Consolas"/>
              </a:rPr>
              <a:t>'Ford'</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a:solidFill>
                  <a:srgbClr val="F8F8F8"/>
                </a:solidFill>
                <a:latin typeface="Consolas"/>
                <a:ea typeface="Consolas"/>
                <a:cs typeface="Consolas"/>
                <a:sym typeface="Consolas"/>
              </a:rPr>
              <a:t>car.model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65B042"/>
                </a:solidFill>
                <a:latin typeface="Consolas"/>
                <a:ea typeface="Consolas"/>
                <a:cs typeface="Consolas"/>
                <a:sym typeface="Consolas"/>
              </a:rPr>
              <a:t>'Mustang'</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a:solidFill>
                  <a:srgbClr val="F8F8F8"/>
                </a:solidFill>
                <a:latin typeface="Consolas"/>
                <a:ea typeface="Consolas"/>
                <a:cs typeface="Consolas"/>
                <a:sym typeface="Consolas"/>
              </a:rPr>
              <a:t>car.year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1969</a:t>
            </a:r>
            <a:r>
              <a:rPr lang="en-US" sz="2600" b="0" i="0" u="none" strike="noStrike" cap="none">
                <a:solidFill>
                  <a:srgbClr val="F8F8F8"/>
                </a:solidFill>
                <a:latin typeface="Consolas"/>
                <a:ea typeface="Consolas"/>
                <a:cs typeface="Consolas"/>
                <a:sym typeface="Consolas"/>
              </a:rPr>
              <a:t>;</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4300" b="0" i="0" u="none" strike="noStrike" cap="none">
                <a:solidFill>
                  <a:srgbClr val="FFFFFF"/>
                </a:solidFill>
                <a:latin typeface="Helvetica Neue"/>
                <a:ea typeface="Helvetica Neue"/>
                <a:cs typeface="Helvetica Neue"/>
                <a:sym typeface="Helvetica Neue"/>
              </a:rPr>
              <a:t>Associative Array /</a:t>
            </a:r>
          </a:p>
          <a:p>
            <a:pPr marL="0" marR="0" lvl="0" indent="0" algn="ctr" rtl="0">
              <a:lnSpc>
                <a:spcPct val="100000"/>
              </a:lnSpc>
              <a:spcBef>
                <a:spcPts val="0"/>
              </a:spcBef>
              <a:spcAft>
                <a:spcPts val="0"/>
              </a:spcAft>
              <a:buClr>
                <a:srgbClr val="FFFFFF"/>
              </a:buClr>
              <a:buSzPct val="25000"/>
              <a:buFont typeface="Helvetica Neue"/>
              <a:buNone/>
            </a:pPr>
            <a:r>
              <a:rPr lang="en-US" sz="4300" b="0" i="0" u="none" strike="noStrike" cap="none">
                <a:solidFill>
                  <a:srgbClr val="FFFFFF"/>
                </a:solidFill>
                <a:latin typeface="Helvetica Neue"/>
                <a:ea typeface="Helvetica Neue"/>
                <a:cs typeface="Helvetica Neue"/>
                <a:sym typeface="Helvetica Neue"/>
              </a:rPr>
              <a:t>Dictionary</a:t>
            </a:r>
          </a:p>
        </p:txBody>
      </p:sp>
      <p:sp>
        <p:nvSpPr>
          <p:cNvPr id="287" name="Shape 287"/>
          <p:cNvSpPr/>
          <p:nvPr/>
        </p:nvSpPr>
        <p:spPr>
          <a:xfrm>
            <a:off x="1978831" y="1902023"/>
            <a:ext cx="4804589" cy="13395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car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smtClean="0">
                <a:solidFill>
                  <a:srgbClr val="E28964"/>
                </a:solidFill>
                <a:latin typeface="Consolas"/>
                <a:ea typeface="Consolas"/>
                <a:cs typeface="Consolas"/>
                <a:sym typeface="Consolas"/>
              </a:rPr>
              <a:t>new</a:t>
            </a:r>
            <a:r>
              <a:rPr lang="en-US" sz="2600" dirty="0">
                <a:solidFill>
                  <a:srgbClr val="F8F8F8"/>
                </a:solidFill>
                <a:latin typeface="Consolas"/>
                <a:ea typeface="Consolas"/>
                <a:cs typeface="Consolas"/>
                <a:sym typeface="Consolas"/>
              </a:rPr>
              <a:t> </a:t>
            </a:r>
            <a:r>
              <a:rPr lang="en-US" sz="2600" b="0" i="0" u="sng" strike="noStrike" cap="none" dirty="0" smtClean="0">
                <a:solidFill>
                  <a:srgbClr val="F8F8F8"/>
                </a:solidFill>
                <a:latin typeface="Consolas"/>
                <a:ea typeface="Consolas"/>
                <a:cs typeface="Consolas"/>
                <a:sym typeface="Consolas"/>
              </a:rPr>
              <a:t>Object</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car[</a:t>
            </a:r>
            <a:r>
              <a:rPr lang="en-US" sz="2600" b="0" i="0" u="none" strike="noStrike" cap="none" dirty="0">
                <a:solidFill>
                  <a:srgbClr val="65B042"/>
                </a:solidFill>
                <a:latin typeface="Consolas"/>
                <a:ea typeface="Consolas"/>
                <a:cs typeface="Consolas"/>
                <a:sym typeface="Consolas"/>
              </a:rPr>
              <a:t>'make'</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'Ford'</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car[</a:t>
            </a:r>
            <a:r>
              <a:rPr lang="en-US" sz="2600" b="0" i="0" u="none" strike="noStrike" cap="none" dirty="0">
                <a:solidFill>
                  <a:srgbClr val="65B042"/>
                </a:solidFill>
                <a:latin typeface="Consolas"/>
                <a:ea typeface="Consolas"/>
                <a:cs typeface="Consolas"/>
                <a:sym typeface="Consolas"/>
              </a:rPr>
              <a:t>'model'</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'Mustang'</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car[</a:t>
            </a:r>
            <a:r>
              <a:rPr lang="en-US" sz="2600" b="0" i="0" u="none" strike="noStrike" cap="none" dirty="0">
                <a:solidFill>
                  <a:srgbClr val="65B042"/>
                </a:solidFill>
                <a:latin typeface="Consolas"/>
                <a:ea typeface="Consolas"/>
                <a:cs typeface="Consolas"/>
                <a:sym typeface="Consolas"/>
              </a:rPr>
              <a:t>'year'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1969</a:t>
            </a:r>
            <a:r>
              <a:rPr lang="en-US" sz="2600" b="0" i="0" u="none" strike="noStrike" cap="none" dirty="0">
                <a:solidFill>
                  <a:srgbClr val="F8F8F8"/>
                </a:solidFill>
                <a:latin typeface="Consolas"/>
                <a:ea typeface="Consolas"/>
                <a:cs typeface="Consolas"/>
                <a:sym typeface="Consolas"/>
              </a:rPr>
              <a:t>;</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JSON</a:t>
            </a:r>
          </a:p>
        </p:txBody>
      </p:sp>
      <p:sp>
        <p:nvSpPr>
          <p:cNvPr id="293" name="Shape 293"/>
          <p:cNvSpPr/>
          <p:nvPr/>
        </p:nvSpPr>
        <p:spPr>
          <a:xfrm>
            <a:off x="2666174" y="1741288"/>
            <a:ext cx="3429826" cy="1660799"/>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car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 make: </a:t>
            </a:r>
            <a:r>
              <a:rPr lang="en-US" sz="2600" b="0" i="0" u="none" strike="noStrike" cap="none" dirty="0">
                <a:solidFill>
                  <a:srgbClr val="65B042"/>
                </a:solidFill>
                <a:latin typeface="Consolas"/>
                <a:ea typeface="Consolas"/>
                <a:cs typeface="Consolas"/>
                <a:sym typeface="Consolas"/>
              </a:rPr>
              <a:t>'Ford'</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 model: </a:t>
            </a:r>
            <a:r>
              <a:rPr lang="en-US" sz="2600" b="0" i="0" u="none" strike="noStrike" cap="none" dirty="0">
                <a:solidFill>
                  <a:srgbClr val="65B042"/>
                </a:solidFill>
                <a:latin typeface="Consolas"/>
                <a:ea typeface="Consolas"/>
                <a:cs typeface="Consolas"/>
                <a:sym typeface="Consolas"/>
              </a:rPr>
              <a:t>'Mustang'</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 year: </a:t>
            </a:r>
            <a:r>
              <a:rPr lang="en-US" sz="2600" b="0" i="0" u="none" strike="noStrike" cap="none" dirty="0">
                <a:solidFill>
                  <a:srgbClr val="3387CC"/>
                </a:solidFill>
                <a:latin typeface="Consolas"/>
                <a:ea typeface="Consolas"/>
                <a:cs typeface="Consolas"/>
                <a:sym typeface="Consolas"/>
              </a:rPr>
              <a:t>1969</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pPr marL="114300" indent="0" algn="ctr">
              <a:buNone/>
            </a:pPr>
            <a:r>
              <a:rPr lang="en-US" sz="4800" dirty="0" smtClean="0"/>
              <a:t>JSON</a:t>
            </a:r>
            <a:endParaRPr lang="en-US" sz="4800" dirty="0"/>
          </a:p>
        </p:txBody>
      </p:sp>
    </p:spTree>
    <p:extLst>
      <p:ext uri="{BB962C8B-B14F-4D97-AF65-F5344CB8AC3E}">
        <p14:creationId xmlns:p14="http://schemas.microsoft.com/office/powerpoint/2010/main" val="5946663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txBox="1">
            <a:spLocks noGrp="1"/>
          </p:cNvSpPr>
          <p:nvPr>
            <p:ph type="title"/>
          </p:nvPr>
        </p:nvSpPr>
        <p:spPr>
          <a:xfrm>
            <a:off x="669726" y="227742"/>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JSON</a:t>
            </a:r>
          </a:p>
        </p:txBody>
      </p:sp>
      <p:sp>
        <p:nvSpPr>
          <p:cNvPr id="299" name="Shape 299"/>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lvl="0" indent="0" algn="ctr">
              <a:spcBef>
                <a:spcPts val="0"/>
              </a:spcBef>
              <a:buNone/>
            </a:pPr>
            <a:r>
              <a:rPr lang="en-US" sz="2400" b="0" i="0" u="none" strike="noStrike" cap="none" dirty="0">
                <a:solidFill>
                  <a:srgbClr val="FFFFFF"/>
                </a:solidFill>
                <a:latin typeface="Helvetica Neue"/>
                <a:ea typeface="Helvetica Neue"/>
                <a:cs typeface="Helvetica Neue"/>
                <a:sym typeface="Helvetica Neue"/>
              </a:rPr>
              <a:t>JavaScript Object </a:t>
            </a:r>
            <a:r>
              <a:rPr lang="en-US" sz="2400" b="0" i="0" u="none" strike="noStrike" cap="none" dirty="0" smtClean="0">
                <a:solidFill>
                  <a:srgbClr val="FFFFFF"/>
                </a:solidFill>
                <a:latin typeface="Helvetica Neue"/>
                <a:ea typeface="Helvetica Neue"/>
                <a:cs typeface="Helvetica Neue"/>
                <a:sym typeface="Helvetica Neue"/>
              </a:rPr>
              <a:t>Notation</a:t>
            </a:r>
            <a:r>
              <a:rPr lang="en-US" dirty="0"/>
              <a:t> </a:t>
            </a:r>
            <a:endParaRPr lang="en-US" dirty="0" smtClean="0"/>
          </a:p>
          <a:p>
            <a:pPr marL="0" lvl="0" indent="0" algn="ctr">
              <a:spcBef>
                <a:spcPts val="0"/>
              </a:spcBef>
              <a:buNone/>
            </a:pPr>
            <a:endParaRPr lang="en-US" dirty="0"/>
          </a:p>
          <a:p>
            <a:pPr marL="0" lvl="0" indent="0" algn="ctr">
              <a:spcBef>
                <a:spcPts val="0"/>
              </a:spcBef>
              <a:buNone/>
            </a:pPr>
            <a:r>
              <a:rPr lang="en-US" dirty="0" smtClean="0">
                <a:solidFill>
                  <a:srgbClr val="FFC000"/>
                </a:solidFill>
              </a:rPr>
              <a:t>A </a:t>
            </a:r>
            <a:r>
              <a:rPr lang="en-US" dirty="0">
                <a:solidFill>
                  <a:srgbClr val="FFC000"/>
                </a:solidFill>
              </a:rPr>
              <a:t>common use of JSON </a:t>
            </a:r>
            <a:r>
              <a:rPr lang="en-US" dirty="0" smtClean="0">
                <a:solidFill>
                  <a:srgbClr val="FFC000"/>
                </a:solidFill>
              </a:rPr>
              <a:t>is:</a:t>
            </a:r>
          </a:p>
          <a:p>
            <a:pPr marL="279400" lvl="1" indent="0" algn="ctr">
              <a:spcBef>
                <a:spcPts val="0"/>
              </a:spcBef>
              <a:buNone/>
            </a:pPr>
            <a:r>
              <a:rPr lang="en-US" dirty="0" smtClean="0">
                <a:solidFill>
                  <a:srgbClr val="FFC000"/>
                </a:solidFill>
              </a:rPr>
              <a:t> </a:t>
            </a:r>
            <a:r>
              <a:rPr lang="en-US" dirty="0">
                <a:solidFill>
                  <a:srgbClr val="FFC000"/>
                </a:solidFill>
              </a:rPr>
              <a:t>to exchange data to/from a web server.</a:t>
            </a:r>
            <a:endParaRPr lang="en-US" b="0" i="0" u="none" strike="noStrike" cap="none" dirty="0">
              <a:solidFill>
                <a:srgbClr val="FFC000"/>
              </a:solidFill>
              <a:sym typeface="Helvetica Neue"/>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History</a:t>
            </a:r>
          </a:p>
        </p:txBody>
      </p:sp>
      <p:sp>
        <p:nvSpPr>
          <p:cNvPr id="102" name="Shape 102"/>
          <p:cNvSpPr txBox="1">
            <a:spLocks noGrp="1"/>
          </p:cNvSpPr>
          <p:nvPr>
            <p:ph type="body" idx="1"/>
          </p:nvPr>
        </p:nvSpPr>
        <p:spPr>
          <a:xfrm>
            <a:off x="776882" y="1369590"/>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Developed by Netscape / </a:t>
            </a:r>
            <a:br>
              <a:rPr lang="en-US" sz="2400" b="0" i="0" u="none" strike="noStrike" cap="none">
                <a:solidFill>
                  <a:srgbClr val="FFFFFF"/>
                </a:solidFill>
                <a:latin typeface="Helvetica Neue"/>
                <a:ea typeface="Helvetica Neue"/>
                <a:cs typeface="Helvetica Neue"/>
                <a:sym typeface="Helvetica Neue"/>
              </a:rPr>
            </a:br>
            <a:r>
              <a:rPr lang="en-US" sz="2400" b="0" i="0" u="none" strike="noStrike" cap="none">
                <a:solidFill>
                  <a:srgbClr val="FFFFFF"/>
                </a:solidFill>
                <a:latin typeface="Helvetica Neue"/>
                <a:ea typeface="Helvetica Neue"/>
                <a:cs typeface="Helvetica Neue"/>
                <a:sym typeface="Helvetica Neue"/>
              </a:rPr>
              <a:t>Brendan Eich</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1995</a:t>
            </a:r>
          </a:p>
          <a:p>
            <a:pPr marL="571500" marR="0" lvl="1" indent="-2794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September - LiveScript</a:t>
            </a:r>
          </a:p>
          <a:p>
            <a:pPr marL="571500" marR="0" lvl="1" indent="-2794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December - JavaScript</a:t>
            </a:r>
          </a:p>
        </p:txBody>
      </p:sp>
      <p:pic>
        <p:nvPicPr>
          <p:cNvPr id="103" name="Shape 103"/>
          <p:cNvPicPr preferRelativeResize="0"/>
          <p:nvPr/>
        </p:nvPicPr>
        <p:blipFill rotWithShape="1">
          <a:blip r:embed="rId3">
            <a:alphaModFix/>
          </a:blip>
          <a:srcRect/>
          <a:stretch/>
        </p:blipFill>
        <p:spPr>
          <a:xfrm>
            <a:off x="5873571" y="1466701"/>
            <a:ext cx="5536500" cy="2679000"/>
          </a:xfrm>
          <a:prstGeom prst="rect">
            <a:avLst/>
          </a:prstGeom>
          <a:noFill/>
          <a:ln>
            <a:noFill/>
          </a:ln>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300" y="419100"/>
            <a:ext cx="7137400" cy="4305300"/>
          </a:xfrm>
          <a:prstGeom prst="rect">
            <a:avLst/>
          </a:prstGeom>
        </p:spPr>
      </p:pic>
    </p:spTree>
    <p:extLst>
      <p:ext uri="{BB962C8B-B14F-4D97-AF65-F5344CB8AC3E}">
        <p14:creationId xmlns:p14="http://schemas.microsoft.com/office/powerpoint/2010/main" val="9402197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rPr>
              <a:t>Valid JSON </a:t>
            </a:r>
            <a:endParaRPr lang="en-US" dirty="0">
              <a:solidFill>
                <a:srgbClr val="FFC000"/>
              </a:solidFill>
            </a:endParaRPr>
          </a:p>
        </p:txBody>
      </p:sp>
      <p:sp>
        <p:nvSpPr>
          <p:cNvPr id="3" name="Text Placeholder 2"/>
          <p:cNvSpPr>
            <a:spLocks noGrp="1"/>
          </p:cNvSpPr>
          <p:nvPr>
            <p:ph type="body" idx="1"/>
          </p:nvPr>
        </p:nvSpPr>
        <p:spPr/>
        <p:txBody>
          <a:bodyPr/>
          <a:lstStyle/>
          <a:p>
            <a:pPr marL="2108200" lvl="7" indent="0">
              <a:buNone/>
            </a:pPr>
            <a:r>
              <a:rPr lang="mr-IN" dirty="0" err="1">
                <a:solidFill>
                  <a:srgbClr val="FFC000"/>
                </a:solidFill>
              </a:rPr>
              <a:t>var</a:t>
            </a:r>
            <a:r>
              <a:rPr lang="mr-IN" dirty="0">
                <a:solidFill>
                  <a:srgbClr val="FFC000"/>
                </a:solidFill>
              </a:rPr>
              <a:t> </a:t>
            </a:r>
            <a:r>
              <a:rPr lang="mr-IN" dirty="0" err="1">
                <a:solidFill>
                  <a:schemeClr val="bg1"/>
                </a:solidFill>
              </a:rPr>
              <a:t>obj</a:t>
            </a:r>
            <a:r>
              <a:rPr lang="mr-IN" dirty="0">
                <a:solidFill>
                  <a:schemeClr val="bg1"/>
                </a:solidFill>
              </a:rPr>
              <a:t> </a:t>
            </a:r>
            <a:r>
              <a:rPr lang="mr-IN" dirty="0">
                <a:solidFill>
                  <a:srgbClr val="FFC000"/>
                </a:solidFill>
              </a:rPr>
              <a:t>= </a:t>
            </a:r>
            <a:r>
              <a:rPr lang="mr-IN" dirty="0" smtClean="0">
                <a:solidFill>
                  <a:srgbClr val="FFC000"/>
                </a:solidFill>
              </a:rPr>
              <a:t>{</a:t>
            </a:r>
            <a:r>
              <a:rPr lang="mr-IN" dirty="0">
                <a:solidFill>
                  <a:srgbClr val="FFC000"/>
                </a:solidFill>
              </a:rPr>
              <a:t> </a:t>
            </a:r>
            <a:endParaRPr lang="nl-NL" dirty="0" smtClean="0">
              <a:solidFill>
                <a:srgbClr val="FFC000"/>
              </a:solidFill>
            </a:endParaRPr>
          </a:p>
          <a:p>
            <a:pPr marL="2108200" lvl="7" indent="0">
              <a:buNone/>
            </a:pPr>
            <a:r>
              <a:rPr lang="mr-IN" dirty="0" smtClean="0">
                <a:solidFill>
                  <a:srgbClr val="92D050"/>
                </a:solidFill>
              </a:rPr>
              <a:t>"</a:t>
            </a:r>
            <a:r>
              <a:rPr lang="mr-IN" dirty="0" err="1">
                <a:solidFill>
                  <a:srgbClr val="92D050"/>
                </a:solidFill>
              </a:rPr>
              <a:t>name</a:t>
            </a:r>
            <a:r>
              <a:rPr lang="mr-IN" dirty="0">
                <a:solidFill>
                  <a:srgbClr val="92D050"/>
                </a:solidFill>
              </a:rPr>
              <a:t>":</a:t>
            </a:r>
            <a:r>
              <a:rPr lang="mr-IN" dirty="0">
                <a:solidFill>
                  <a:schemeClr val="bg1"/>
                </a:solidFill>
              </a:rPr>
              <a:t>"</a:t>
            </a:r>
            <a:r>
              <a:rPr lang="mr-IN" dirty="0" err="1">
                <a:solidFill>
                  <a:schemeClr val="bg1"/>
                </a:solidFill>
              </a:rPr>
              <a:t>John</a:t>
            </a:r>
            <a:r>
              <a:rPr lang="mr-IN" dirty="0" smtClean="0">
                <a:solidFill>
                  <a:schemeClr val="bg1"/>
                </a:solidFill>
              </a:rPr>
              <a:t>"</a:t>
            </a:r>
            <a:r>
              <a:rPr lang="mr-IN" dirty="0" smtClean="0">
                <a:solidFill>
                  <a:srgbClr val="92D050"/>
                </a:solidFill>
              </a:rPr>
              <a:t>,</a:t>
            </a:r>
            <a:endParaRPr lang="nl-NL" dirty="0" smtClean="0">
              <a:solidFill>
                <a:srgbClr val="92D050"/>
              </a:solidFill>
            </a:endParaRPr>
          </a:p>
          <a:p>
            <a:pPr marL="2108200" lvl="7" indent="0">
              <a:buNone/>
            </a:pPr>
            <a:r>
              <a:rPr lang="mr-IN" dirty="0">
                <a:solidFill>
                  <a:srgbClr val="92D050"/>
                </a:solidFill>
              </a:rPr>
              <a:t> "age":</a:t>
            </a:r>
            <a:r>
              <a:rPr lang="mr-IN" dirty="0">
                <a:solidFill>
                  <a:schemeClr val="bg1"/>
                </a:solidFill>
              </a:rPr>
              <a:t>30</a:t>
            </a:r>
            <a:r>
              <a:rPr lang="mr-IN" dirty="0" smtClean="0">
                <a:solidFill>
                  <a:srgbClr val="92D050"/>
                </a:solidFill>
              </a:rPr>
              <a:t>,</a:t>
            </a:r>
            <a:endParaRPr lang="nl-NL" dirty="0" smtClean="0">
              <a:solidFill>
                <a:srgbClr val="92D050"/>
              </a:solidFill>
            </a:endParaRPr>
          </a:p>
          <a:p>
            <a:pPr marL="2108200" lvl="7" indent="0">
              <a:buNone/>
            </a:pPr>
            <a:r>
              <a:rPr lang="mr-IN" dirty="0">
                <a:solidFill>
                  <a:srgbClr val="92D050"/>
                </a:solidFill>
              </a:rPr>
              <a:t> "</a:t>
            </a:r>
            <a:r>
              <a:rPr lang="mr-IN" dirty="0" err="1">
                <a:solidFill>
                  <a:srgbClr val="92D050"/>
                </a:solidFill>
              </a:rPr>
              <a:t>city</a:t>
            </a:r>
            <a:r>
              <a:rPr lang="mr-IN" dirty="0">
                <a:solidFill>
                  <a:srgbClr val="92D050"/>
                </a:solidFill>
              </a:rPr>
              <a:t>":</a:t>
            </a:r>
            <a:r>
              <a:rPr lang="mr-IN" dirty="0">
                <a:solidFill>
                  <a:schemeClr val="bg1"/>
                </a:solidFill>
              </a:rPr>
              <a:t>"</a:t>
            </a:r>
            <a:r>
              <a:rPr lang="mr-IN" dirty="0" err="1">
                <a:solidFill>
                  <a:schemeClr val="bg1"/>
                </a:solidFill>
              </a:rPr>
              <a:t>New</a:t>
            </a:r>
            <a:r>
              <a:rPr lang="mr-IN" dirty="0">
                <a:solidFill>
                  <a:schemeClr val="bg1"/>
                </a:solidFill>
              </a:rPr>
              <a:t> </a:t>
            </a:r>
            <a:r>
              <a:rPr lang="mr-IN" dirty="0" err="1" smtClean="0">
                <a:solidFill>
                  <a:schemeClr val="bg1"/>
                </a:solidFill>
              </a:rPr>
              <a:t>York</a:t>
            </a:r>
            <a:r>
              <a:rPr lang="mr-IN" dirty="0" smtClean="0">
                <a:solidFill>
                  <a:schemeClr val="bg1"/>
                </a:solidFill>
              </a:rPr>
              <a:t>”</a:t>
            </a:r>
            <a:endParaRPr lang="nl-NL" dirty="0" smtClean="0">
              <a:solidFill>
                <a:schemeClr val="bg1"/>
              </a:solidFill>
            </a:endParaRPr>
          </a:p>
          <a:p>
            <a:pPr marL="2108200" lvl="7" indent="0">
              <a:buNone/>
            </a:pPr>
            <a:r>
              <a:rPr lang="mr-IN" dirty="0" smtClean="0">
                <a:solidFill>
                  <a:srgbClr val="FFC000"/>
                </a:solidFill>
              </a:rPr>
              <a:t>};</a:t>
            </a:r>
            <a:endParaRPr lang="en-US" dirty="0">
              <a:solidFill>
                <a:srgbClr val="FFC000"/>
              </a:solidFill>
            </a:endParaRPr>
          </a:p>
        </p:txBody>
      </p:sp>
    </p:spTree>
    <p:extLst>
      <p:ext uri="{BB962C8B-B14F-4D97-AF65-F5344CB8AC3E}">
        <p14:creationId xmlns:p14="http://schemas.microsoft.com/office/powerpoint/2010/main" val="10309233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JSON</a:t>
            </a:r>
          </a:p>
        </p:txBody>
      </p:sp>
      <p:sp>
        <p:nvSpPr>
          <p:cNvPr id="305" name="Shape 305"/>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For parsing use</a:t>
            </a:r>
            <a:r>
              <a:rPr lang="en-US" sz="2400" b="0" i="0" u="none" strike="noStrike" cap="none" dirty="0" smtClean="0">
                <a:solidFill>
                  <a:srgbClr val="FFFFFF"/>
                </a:solidFill>
                <a:latin typeface="Helvetica Neue"/>
                <a:ea typeface="Helvetica Neue"/>
                <a:cs typeface="Helvetica Neue"/>
                <a:sym typeface="Helvetica Neue"/>
              </a:rPr>
              <a:t>:</a:t>
            </a:r>
          </a:p>
          <a:p>
            <a:pPr marL="292100" marR="0" lvl="0" indent="-292100" algn="l" rtl="0">
              <a:lnSpc>
                <a:spcPct val="100000"/>
              </a:lnSpc>
              <a:spcBef>
                <a:spcPts val="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err="1">
                <a:solidFill>
                  <a:srgbClr val="99CF50"/>
                </a:solidFill>
                <a:latin typeface="Consolas"/>
                <a:ea typeface="Consolas"/>
                <a:cs typeface="Consolas"/>
                <a:sym typeface="Consolas"/>
              </a:rPr>
              <a:t>var</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a:t>
            </a:r>
            <a:r>
              <a:rPr lang="en-US" sz="1900" b="0" i="0" u="none" strike="noStrike" cap="none" dirty="0" err="1">
                <a:solidFill>
                  <a:srgbClr val="DAD085"/>
                </a:solidFill>
                <a:latin typeface="Consolas"/>
                <a:ea typeface="Consolas"/>
                <a:cs typeface="Consolas"/>
                <a:sym typeface="Consolas"/>
              </a:rPr>
              <a:t>parse</a:t>
            </a:r>
            <a:r>
              <a:rPr lang="en-US" sz="1900" b="0" i="0" u="none" strike="noStrike" cap="none" dirty="0" smtClean="0">
                <a:solidFill>
                  <a:srgbClr val="F8F8F8"/>
                </a:solidFill>
                <a:latin typeface="Consolas"/>
                <a:ea typeface="Consolas"/>
                <a:cs typeface="Consolas"/>
                <a:sym typeface="Consolas"/>
              </a:rPr>
              <a:t>(</a:t>
            </a:r>
            <a:r>
              <a:rPr lang="en-US" sz="1900" b="0" i="0" u="none" strike="noStrike" cap="none" dirty="0" smtClean="0">
                <a:solidFill>
                  <a:srgbClr val="65B042"/>
                </a:solidFill>
                <a:latin typeface="Consolas"/>
                <a:ea typeface="Consolas"/>
                <a:cs typeface="Consolas"/>
                <a:sym typeface="Consolas"/>
              </a:rPr>
              <a:t>'{..}'</a:t>
            </a:r>
            <a:r>
              <a:rPr lang="en-US" sz="1900" b="0" i="0" u="none" strike="noStrike" cap="none" dirty="0" smtClean="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endParaRPr lang="en-US" sz="19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err="1">
                <a:solidFill>
                  <a:srgbClr val="99CF50"/>
                </a:solidFill>
                <a:latin typeface="Consolas"/>
                <a:ea typeface="Consolas"/>
                <a:cs typeface="Consolas"/>
                <a:sym typeface="Consolas"/>
              </a:rPr>
              <a:t>var</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jsonString</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JSON.stringify</a:t>
            </a:r>
            <a:r>
              <a:rPr lang="en-US" sz="1900" b="0" i="0" u="none" strike="noStrike" cap="none" dirty="0" smtClean="0">
                <a:solidFill>
                  <a:srgbClr val="F8F8F8"/>
                </a:solidFill>
                <a:latin typeface="Consolas"/>
                <a:ea typeface="Consolas"/>
                <a:cs typeface="Consolas"/>
                <a:sym typeface="Consolas"/>
              </a:rPr>
              <a:t>({..});</a:t>
            </a:r>
            <a:endParaRPr lang="en-US" sz="1900" b="0" i="0" u="none" strike="noStrike" cap="none" dirty="0">
              <a:solidFill>
                <a:srgbClr val="F8F8F8"/>
              </a:solidFill>
              <a:latin typeface="Consolas"/>
              <a:ea typeface="Consolas"/>
              <a:cs typeface="Consolas"/>
              <a:sym typeface="Consolas"/>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kern="1200" dirty="0" err="1" smtClean="0">
                <a:solidFill>
                  <a:srgbClr val="FFC000"/>
                </a:solidFill>
              </a:rPr>
              <a:t>JSON.parse</a:t>
            </a:r>
            <a:r>
              <a:rPr lang="nl-NL" kern="1200" dirty="0" smtClean="0">
                <a:solidFill>
                  <a:srgbClr val="FFC000"/>
                </a:solidFill>
              </a:rPr>
              <a:t>( )</a:t>
            </a:r>
            <a:endParaRPr lang="en-US" dirty="0">
              <a:solidFill>
                <a:srgbClr val="FFC000"/>
              </a:solidFill>
            </a:endParaRPr>
          </a:p>
        </p:txBody>
      </p:sp>
      <p:sp>
        <p:nvSpPr>
          <p:cNvPr id="3" name="Text Placeholder 2"/>
          <p:cNvSpPr>
            <a:spLocks noGrp="1"/>
          </p:cNvSpPr>
          <p:nvPr>
            <p:ph type="body" idx="1"/>
          </p:nvPr>
        </p:nvSpPr>
        <p:spPr/>
        <p:txBody>
          <a:bodyPr/>
          <a:lstStyle/>
          <a:p>
            <a:r>
              <a:rPr lang="nl-NL" kern="1200" dirty="0" err="1">
                <a:solidFill>
                  <a:schemeClr val="bg1"/>
                </a:solidFill>
              </a:rPr>
              <a:t>Parse</a:t>
            </a:r>
            <a:r>
              <a:rPr lang="nl-NL" kern="1200" dirty="0">
                <a:solidFill>
                  <a:schemeClr val="bg1"/>
                </a:solidFill>
              </a:rPr>
              <a:t> </a:t>
            </a:r>
            <a:r>
              <a:rPr lang="nl-NL" kern="1200" dirty="0" err="1">
                <a:solidFill>
                  <a:schemeClr val="bg1"/>
                </a:solidFill>
              </a:rPr>
              <a:t>the</a:t>
            </a:r>
            <a:r>
              <a:rPr lang="nl-NL" kern="1200" dirty="0">
                <a:solidFill>
                  <a:schemeClr val="bg1"/>
                </a:solidFill>
              </a:rPr>
              <a:t> data </a:t>
            </a:r>
            <a:r>
              <a:rPr lang="nl-NL" kern="1200" dirty="0" err="1">
                <a:solidFill>
                  <a:schemeClr val="bg1"/>
                </a:solidFill>
              </a:rPr>
              <a:t>with</a:t>
            </a:r>
            <a:r>
              <a:rPr lang="nl-NL" kern="1200" dirty="0">
                <a:solidFill>
                  <a:schemeClr val="bg1"/>
                </a:solidFill>
              </a:rPr>
              <a:t> </a:t>
            </a:r>
            <a:r>
              <a:rPr lang="nl-NL" kern="1200" dirty="0" err="1">
                <a:solidFill>
                  <a:srgbClr val="FFC000"/>
                </a:solidFill>
              </a:rPr>
              <a:t>JSON.parse</a:t>
            </a:r>
            <a:r>
              <a:rPr lang="nl-NL" kern="1200" dirty="0" smtClean="0">
                <a:solidFill>
                  <a:srgbClr val="FFC000"/>
                </a:solidFill>
              </a:rPr>
              <a:t>(), </a:t>
            </a:r>
            <a:r>
              <a:rPr lang="nl-NL" kern="1200" dirty="0" err="1">
                <a:solidFill>
                  <a:schemeClr val="bg1"/>
                </a:solidFill>
              </a:rPr>
              <a:t>and</a:t>
            </a:r>
            <a:r>
              <a:rPr lang="nl-NL" kern="1200" dirty="0">
                <a:solidFill>
                  <a:schemeClr val="bg1"/>
                </a:solidFill>
              </a:rPr>
              <a:t> </a:t>
            </a:r>
            <a:r>
              <a:rPr lang="nl-NL" kern="1200" dirty="0" err="1">
                <a:solidFill>
                  <a:schemeClr val="bg1"/>
                </a:solidFill>
              </a:rPr>
              <a:t>the</a:t>
            </a:r>
            <a:r>
              <a:rPr lang="nl-NL" kern="1200" dirty="0">
                <a:solidFill>
                  <a:schemeClr val="bg1"/>
                </a:solidFill>
              </a:rPr>
              <a:t> data </a:t>
            </a:r>
            <a:r>
              <a:rPr lang="nl-NL" kern="1200" dirty="0" err="1">
                <a:solidFill>
                  <a:schemeClr val="bg1"/>
                </a:solidFill>
              </a:rPr>
              <a:t>becomes</a:t>
            </a:r>
            <a:r>
              <a:rPr lang="nl-NL" kern="1200" dirty="0">
                <a:solidFill>
                  <a:schemeClr val="bg1"/>
                </a:solidFill>
              </a:rPr>
              <a:t> a </a:t>
            </a:r>
            <a:r>
              <a:rPr lang="nl-NL" kern="1200" dirty="0" err="1">
                <a:solidFill>
                  <a:schemeClr val="bg1"/>
                </a:solidFill>
              </a:rPr>
              <a:t>JavaScript</a:t>
            </a:r>
            <a:r>
              <a:rPr lang="nl-NL" kern="1200" dirty="0">
                <a:solidFill>
                  <a:schemeClr val="bg1"/>
                </a:solidFill>
              </a:rPr>
              <a:t> object</a:t>
            </a:r>
            <a:r>
              <a:rPr lang="nl-NL" kern="1200" dirty="0" smtClean="0">
                <a:solidFill>
                  <a:schemeClr val="bg1"/>
                </a:solidFill>
              </a:rPr>
              <a:t>.</a:t>
            </a:r>
          </a:p>
          <a:p>
            <a:r>
              <a:rPr lang="nl-NL" kern="1200" dirty="0">
                <a:solidFill>
                  <a:srgbClr val="00B0F0"/>
                </a:solidFill>
              </a:rPr>
              <a:t>See: </a:t>
            </a:r>
            <a:r>
              <a:rPr lang="nl-NL" kern="1200" dirty="0" err="1">
                <a:solidFill>
                  <a:srgbClr val="00B0F0"/>
                </a:solidFill>
              </a:rPr>
              <a:t>https</a:t>
            </a:r>
            <a:r>
              <a:rPr lang="nl-NL" kern="1200" dirty="0">
                <a:solidFill>
                  <a:srgbClr val="00B0F0"/>
                </a:solidFill>
              </a:rPr>
              <a:t>://www.w3schools.com/</a:t>
            </a:r>
            <a:r>
              <a:rPr lang="nl-NL" kern="1200" dirty="0" err="1">
                <a:solidFill>
                  <a:srgbClr val="00B0F0"/>
                </a:solidFill>
              </a:rPr>
              <a:t>js</a:t>
            </a:r>
            <a:r>
              <a:rPr lang="nl-NL" kern="1200" dirty="0">
                <a:solidFill>
                  <a:srgbClr val="00B0F0"/>
                </a:solidFill>
              </a:rPr>
              <a:t>/</a:t>
            </a:r>
            <a:r>
              <a:rPr lang="nl-NL" kern="1200" dirty="0" err="1">
                <a:solidFill>
                  <a:srgbClr val="00B0F0"/>
                </a:solidFill>
              </a:rPr>
              <a:t>js_json_parse.asp</a:t>
            </a:r>
            <a:endParaRPr lang="nl-NL" kern="1200" dirty="0">
              <a:solidFill>
                <a:srgbClr val="00B0F0"/>
              </a:solidFill>
            </a:endParaRPr>
          </a:p>
        </p:txBody>
      </p:sp>
    </p:spTree>
    <p:extLst>
      <p:ext uri="{BB962C8B-B14F-4D97-AF65-F5344CB8AC3E}">
        <p14:creationId xmlns:p14="http://schemas.microsoft.com/office/powerpoint/2010/main" val="10355768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kern="1200" dirty="0" err="1">
                <a:solidFill>
                  <a:srgbClr val="FFC000"/>
                </a:solidFill>
              </a:rPr>
              <a:t>JSON.stringify</a:t>
            </a:r>
            <a:r>
              <a:rPr lang="nl-NL" kern="1200" dirty="0" smtClean="0">
                <a:solidFill>
                  <a:srgbClr val="FFC000"/>
                </a:solidFill>
              </a:rPr>
              <a:t>( )</a:t>
            </a:r>
            <a:endParaRPr lang="en-US" dirty="0">
              <a:solidFill>
                <a:srgbClr val="FFC000"/>
              </a:solidFill>
            </a:endParaRPr>
          </a:p>
        </p:txBody>
      </p:sp>
      <p:sp>
        <p:nvSpPr>
          <p:cNvPr id="3" name="Text Placeholder 2"/>
          <p:cNvSpPr>
            <a:spLocks noGrp="1"/>
          </p:cNvSpPr>
          <p:nvPr>
            <p:ph type="body" idx="1"/>
          </p:nvPr>
        </p:nvSpPr>
        <p:spPr/>
        <p:txBody>
          <a:bodyPr/>
          <a:lstStyle/>
          <a:p>
            <a:r>
              <a:rPr lang="nl-NL" kern="1200" dirty="0" err="1">
                <a:solidFill>
                  <a:schemeClr val="bg1"/>
                </a:solidFill>
              </a:rPr>
              <a:t>Convert</a:t>
            </a:r>
            <a:r>
              <a:rPr lang="nl-NL" kern="1200" dirty="0">
                <a:solidFill>
                  <a:schemeClr val="bg1"/>
                </a:solidFill>
              </a:rPr>
              <a:t> a </a:t>
            </a:r>
            <a:r>
              <a:rPr lang="nl-NL" kern="1200" dirty="0" err="1">
                <a:solidFill>
                  <a:schemeClr val="bg1"/>
                </a:solidFill>
              </a:rPr>
              <a:t>JavaScript</a:t>
            </a:r>
            <a:r>
              <a:rPr lang="nl-NL" kern="1200" dirty="0">
                <a:solidFill>
                  <a:schemeClr val="bg1"/>
                </a:solidFill>
              </a:rPr>
              <a:t> object </a:t>
            </a:r>
            <a:r>
              <a:rPr lang="nl-NL" kern="1200" dirty="0" err="1">
                <a:solidFill>
                  <a:schemeClr val="bg1"/>
                </a:solidFill>
              </a:rPr>
              <a:t>into</a:t>
            </a:r>
            <a:r>
              <a:rPr lang="nl-NL" kern="1200" dirty="0">
                <a:solidFill>
                  <a:schemeClr val="bg1"/>
                </a:solidFill>
              </a:rPr>
              <a:t> a string </a:t>
            </a:r>
            <a:r>
              <a:rPr lang="nl-NL" kern="1200" dirty="0" err="1">
                <a:solidFill>
                  <a:schemeClr val="bg1"/>
                </a:solidFill>
              </a:rPr>
              <a:t>with</a:t>
            </a:r>
            <a:r>
              <a:rPr lang="nl-NL" kern="1200" dirty="0">
                <a:solidFill>
                  <a:schemeClr val="bg1"/>
                </a:solidFill>
              </a:rPr>
              <a:t> </a:t>
            </a:r>
            <a:r>
              <a:rPr lang="nl-NL" kern="1200" dirty="0" err="1">
                <a:solidFill>
                  <a:schemeClr val="bg1"/>
                </a:solidFill>
              </a:rPr>
              <a:t>JSON.stringify</a:t>
            </a:r>
            <a:r>
              <a:rPr lang="nl-NL" kern="1200" dirty="0" smtClean="0">
                <a:solidFill>
                  <a:schemeClr val="bg1"/>
                </a:solidFill>
              </a:rPr>
              <a:t>().</a:t>
            </a:r>
            <a:endParaRPr lang="en-US" dirty="0" smtClean="0">
              <a:solidFill>
                <a:schemeClr val="bg1"/>
              </a:solidFill>
            </a:endParaRPr>
          </a:p>
          <a:p>
            <a:r>
              <a:rPr lang="en-US" kern="1200" dirty="0">
                <a:solidFill>
                  <a:schemeClr val="bg1"/>
                </a:solidFill>
              </a:rPr>
              <a:t>See: </a:t>
            </a:r>
            <a:r>
              <a:rPr lang="en-US" kern="1200" dirty="0">
                <a:solidFill>
                  <a:srgbClr val="00B0F0"/>
                </a:solidFill>
              </a:rPr>
              <a:t>https://www.w3schools.com/</a:t>
            </a:r>
            <a:r>
              <a:rPr lang="en-US" kern="1200" dirty="0" err="1">
                <a:solidFill>
                  <a:srgbClr val="00B0F0"/>
                </a:solidFill>
              </a:rPr>
              <a:t>js</a:t>
            </a:r>
            <a:r>
              <a:rPr lang="en-US" kern="1200" dirty="0">
                <a:solidFill>
                  <a:srgbClr val="00B0F0"/>
                </a:solidFill>
              </a:rPr>
              <a:t>/</a:t>
            </a:r>
            <a:r>
              <a:rPr lang="en-US" kern="1200" dirty="0" err="1">
                <a:solidFill>
                  <a:srgbClr val="00B0F0"/>
                </a:solidFill>
              </a:rPr>
              <a:t>js_json_stringify.asp</a:t>
            </a:r>
            <a:endParaRPr lang="en-US" kern="1200" dirty="0" smtClean="0">
              <a:solidFill>
                <a:srgbClr val="00B0F0"/>
              </a:solidFill>
            </a:endParaRPr>
          </a:p>
          <a:p>
            <a:endParaRPr lang="nl-NL" kern="1200" dirty="0">
              <a:solidFill>
                <a:schemeClr val="bg1"/>
              </a:solidFill>
            </a:endParaRPr>
          </a:p>
        </p:txBody>
      </p:sp>
    </p:spTree>
    <p:extLst>
      <p:ext uri="{BB962C8B-B14F-4D97-AF65-F5344CB8AC3E}">
        <p14:creationId xmlns:p14="http://schemas.microsoft.com/office/powerpoint/2010/main" val="20363826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 in Chrome</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40072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Shape 253"/>
          <p:cNvPicPr preferRelativeResize="0"/>
          <p:nvPr/>
        </p:nvPicPr>
        <p:blipFill rotWithShape="1">
          <a:blip r:embed="rId3">
            <a:alphaModFix/>
          </a:blip>
          <a:srcRect/>
          <a:stretch/>
        </p:blipFill>
        <p:spPr>
          <a:xfrm>
            <a:off x="1714500" y="1500187"/>
            <a:ext cx="5715000" cy="2143200"/>
          </a:xfrm>
          <a:prstGeom prst="rect">
            <a:avLst/>
          </a:prstGeom>
          <a:noFill/>
          <a:ln>
            <a:noFill/>
          </a:ln>
        </p:spPr>
      </p:pic>
    </p:spTree>
    <p:extLst>
      <p:ext uri="{BB962C8B-B14F-4D97-AF65-F5344CB8AC3E}">
        <p14:creationId xmlns:p14="http://schemas.microsoft.com/office/powerpoint/2010/main" val="208690201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4500" b="0" i="0" u="none" strike="noStrike" cap="none">
                <a:solidFill>
                  <a:srgbClr val="FFFFFF"/>
                </a:solidFill>
                <a:latin typeface="Helvetica Neue"/>
                <a:ea typeface="Helvetica Neue"/>
                <a:cs typeface="Helvetica Neue"/>
                <a:sym typeface="Helvetica Neue"/>
              </a:rPr>
              <a:t>Node.js provides a JavaScript runtime environment </a:t>
            </a:r>
          </a:p>
        </p:txBody>
      </p:sp>
    </p:spTree>
    <p:extLst>
      <p:ext uri="{BB962C8B-B14F-4D97-AF65-F5344CB8AC3E}">
        <p14:creationId xmlns:p14="http://schemas.microsoft.com/office/powerpoint/2010/main" val="156767031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Goals</a:t>
            </a:r>
          </a:p>
        </p:txBody>
      </p:sp>
      <p:sp>
        <p:nvSpPr>
          <p:cNvPr id="264" name="Shape 264"/>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Provide a JavaScript runtime environment</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Event-driven, non-blocking I/O</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fast/lightweight</a:t>
            </a:r>
          </a:p>
        </p:txBody>
      </p:sp>
    </p:spTree>
    <p:extLst>
      <p:ext uri="{BB962C8B-B14F-4D97-AF65-F5344CB8AC3E}">
        <p14:creationId xmlns:p14="http://schemas.microsoft.com/office/powerpoint/2010/main" val="24720059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Applications</a:t>
            </a:r>
          </a:p>
        </p:txBody>
      </p:sp>
      <p:sp>
        <p:nvSpPr>
          <p:cNvPr id="270" name="Shape 270"/>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Can be used to create Tools, applications or services</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Powered by Chrome’s V8 JavaScript engine</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npm, package ecosystem</a:t>
            </a:r>
          </a:p>
        </p:txBody>
      </p:sp>
    </p:spTree>
    <p:extLst>
      <p:ext uri="{BB962C8B-B14F-4D97-AF65-F5344CB8AC3E}">
        <p14:creationId xmlns:p14="http://schemas.microsoft.com/office/powerpoint/2010/main" val="10608024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ECMAScript</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History</a:t>
            </a:r>
          </a:p>
        </p:txBody>
      </p:sp>
      <p:sp>
        <p:nvSpPr>
          <p:cNvPr id="276" name="Shape 27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First written in 2009</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By Ryan Dahl</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2010 package manager npm</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2011 native Windows version</a:t>
            </a:r>
          </a:p>
        </p:txBody>
      </p:sp>
      <p:pic>
        <p:nvPicPr>
          <p:cNvPr id="277" name="Shape 277"/>
          <p:cNvPicPr preferRelativeResize="0"/>
          <p:nvPr/>
        </p:nvPicPr>
        <p:blipFill rotWithShape="1">
          <a:blip r:embed="rId3">
            <a:alphaModFix/>
          </a:blip>
          <a:srcRect/>
          <a:stretch/>
        </p:blipFill>
        <p:spPr>
          <a:xfrm flipH="1">
            <a:off x="7433754" y="1879969"/>
            <a:ext cx="1713600" cy="1927800"/>
          </a:xfrm>
          <a:prstGeom prst="rect">
            <a:avLst/>
          </a:prstGeom>
          <a:noFill/>
          <a:ln>
            <a:noFill/>
          </a:ln>
        </p:spPr>
      </p:pic>
    </p:spTree>
    <p:extLst>
      <p:ext uri="{BB962C8B-B14F-4D97-AF65-F5344CB8AC3E}">
        <p14:creationId xmlns:p14="http://schemas.microsoft.com/office/powerpoint/2010/main" val="109157701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Utilities</a:t>
            </a:r>
          </a:p>
        </p:txBody>
      </p:sp>
      <p:sp>
        <p:nvSpPr>
          <p:cNvPr id="283" name="Shape 283"/>
          <p:cNvSpPr txBox="1">
            <a:spLocks noGrp="1"/>
          </p:cNvSpPr>
          <p:nvPr>
            <p:ph type="body" idx="1"/>
          </p:nvPr>
        </p:nvSpPr>
        <p:spPr>
          <a:xfrm>
            <a:off x="669726" y="1369590"/>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Node comes with the following:</a:t>
            </a:r>
          </a:p>
          <a:p>
            <a:pPr marL="571500" marR="0" lvl="1" indent="-2794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I/O, Sockets(http/dns/udp/etc), crypto functions, data streams</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Runs on Linux, Mac, Windows</a:t>
            </a:r>
          </a:p>
        </p:txBody>
      </p:sp>
    </p:spTree>
    <p:extLst>
      <p:ext uri="{BB962C8B-B14F-4D97-AF65-F5344CB8AC3E}">
        <p14:creationId xmlns:p14="http://schemas.microsoft.com/office/powerpoint/2010/main" val="30283771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err="1" smtClean="0">
                <a:solidFill>
                  <a:srgbClr val="FFFFFF"/>
                </a:solidFill>
                <a:latin typeface="Helvetica Neue"/>
                <a:ea typeface="Helvetica Neue"/>
                <a:cs typeface="Helvetica Neue"/>
                <a:sym typeface="Helvetica Neue"/>
              </a:rPr>
              <a:t>Opdracht</a:t>
            </a:r>
            <a:r>
              <a:rPr lang="en-US" dirty="0"/>
              <a:t> </a:t>
            </a:r>
            <a:r>
              <a:rPr lang="en-US" dirty="0" smtClean="0"/>
              <a:t>Node</a:t>
            </a:r>
            <a:endParaRPr lang="en-US" sz="5200" b="0" i="0" u="none" strike="noStrike" cap="none" dirty="0">
              <a:solidFill>
                <a:srgbClr val="FFFFFF"/>
              </a:solidFill>
              <a:latin typeface="Helvetica Neue"/>
              <a:ea typeface="Helvetica Neue"/>
              <a:cs typeface="Helvetica Neue"/>
              <a:sym typeface="Helvetica Neue"/>
            </a:endParaRPr>
          </a:p>
        </p:txBody>
      </p:sp>
      <p:sp>
        <p:nvSpPr>
          <p:cNvPr id="289" name="Shape 289"/>
          <p:cNvSpPr txBox="1">
            <a:spLocks noGrp="1"/>
          </p:cNvSpPr>
          <p:nvPr>
            <p:ph type="body" idx="1"/>
          </p:nvPr>
        </p:nvSpPr>
        <p:spPr>
          <a:xfrm>
            <a:off x="669726" y="1369590"/>
            <a:ext cx="7804500" cy="3315000"/>
          </a:xfrm>
          <a:prstGeom prst="rect">
            <a:avLst/>
          </a:prstGeom>
          <a:noFill/>
          <a:ln>
            <a:noFill/>
          </a:ln>
        </p:spPr>
        <p:txBody>
          <a:bodyPr lIns="32750" tIns="32750" rIns="32750" bIns="32750" anchor="ctr" anchorCtr="0">
            <a:noAutofit/>
          </a:bodyPr>
          <a:lstStyle/>
          <a:p>
            <a:pPr marL="0" lvl="0" indent="0" algn="ctr">
              <a:spcBef>
                <a:spcPts val="0"/>
              </a:spcBef>
              <a:buNone/>
            </a:pPr>
            <a:r>
              <a:rPr lang="en-US" sz="2400" b="0" i="0" u="sng" strike="noStrike" cap="none" dirty="0" smtClean="0">
                <a:solidFill>
                  <a:srgbClr val="FFC000"/>
                </a:solidFill>
                <a:sym typeface="Helvetica Neue"/>
              </a:rPr>
              <a:t>Open map:</a:t>
            </a:r>
            <a:r>
              <a:rPr lang="en-US" u="sng" dirty="0" smtClean="0">
                <a:solidFill>
                  <a:srgbClr val="FFC000"/>
                </a:solidFill>
              </a:rPr>
              <a:t> </a:t>
            </a:r>
          </a:p>
          <a:p>
            <a:pPr marL="0" lvl="0" indent="0" algn="ctr">
              <a:spcBef>
                <a:spcPts val="0"/>
              </a:spcBef>
              <a:buNone/>
            </a:pPr>
            <a:r>
              <a:rPr lang="en-US" dirty="0" smtClean="0"/>
              <a:t>2- Node</a:t>
            </a:r>
            <a:endParaRPr lang="en-US" dirty="0"/>
          </a:p>
          <a:p>
            <a:pPr marL="292100" marR="0" lvl="1" indent="0" algn="ctr" rtl="0">
              <a:lnSpc>
                <a:spcPct val="100000"/>
              </a:lnSpc>
              <a:spcBef>
                <a:spcPts val="2700"/>
              </a:spcBef>
              <a:spcAft>
                <a:spcPts val="0"/>
              </a:spcAft>
              <a:buClr>
                <a:srgbClr val="FFFFFF"/>
              </a:buClr>
              <a:buSzPct val="75000"/>
              <a:buNone/>
            </a:pPr>
            <a:r>
              <a:rPr lang="en-US" sz="2400" b="0" i="0" u="none" strike="noStrike" cap="none" dirty="0" err="1" smtClean="0">
                <a:solidFill>
                  <a:srgbClr val="FFC000"/>
                </a:solidFill>
                <a:latin typeface="Helvetica Neue"/>
                <a:ea typeface="Helvetica Neue"/>
                <a:cs typeface="Helvetica Neue"/>
                <a:sym typeface="Helvetica Neue"/>
              </a:rPr>
              <a:t>Opdracht</a:t>
            </a:r>
            <a:r>
              <a:rPr lang="en-US" sz="2400" b="0" i="0" u="none" strike="noStrike" cap="none" dirty="0" smtClean="0">
                <a:solidFill>
                  <a:srgbClr val="FFC000"/>
                </a:solidFill>
                <a:latin typeface="Helvetica Neue"/>
                <a:ea typeface="Helvetica Neue"/>
                <a:cs typeface="Helvetica Neue"/>
                <a:sym typeface="Helvetica Neue"/>
              </a:rPr>
              <a:t>: </a:t>
            </a:r>
          </a:p>
          <a:p>
            <a:pPr marL="292100" marR="0" lvl="1" indent="0" algn="ctr" rtl="0">
              <a:lnSpc>
                <a:spcPct val="100000"/>
              </a:lnSpc>
              <a:spcBef>
                <a:spcPts val="2700"/>
              </a:spcBef>
              <a:spcAft>
                <a:spcPts val="0"/>
              </a:spcAft>
              <a:buClr>
                <a:srgbClr val="FFFFFF"/>
              </a:buClr>
              <a:buSzPct val="75000"/>
              <a:buNone/>
            </a:pPr>
            <a:r>
              <a:rPr lang="en-US" sz="2400" b="0" i="0" u="none" strike="noStrike" cap="none" dirty="0" smtClean="0">
                <a:solidFill>
                  <a:srgbClr val="FFFFFF"/>
                </a:solidFill>
                <a:latin typeface="Helvetica Neue"/>
                <a:ea typeface="Helvetica Neue"/>
                <a:cs typeface="Helvetica Neue"/>
                <a:sym typeface="Helvetica Neue"/>
              </a:rPr>
              <a:t>Implement </a:t>
            </a:r>
            <a:r>
              <a:rPr lang="en-US" sz="2400" b="0" i="0" u="none" strike="noStrike" cap="none" dirty="0">
                <a:solidFill>
                  <a:srgbClr val="FFFFFF"/>
                </a:solidFill>
                <a:latin typeface="Helvetica Neue"/>
                <a:ea typeface="Helvetica Neue"/>
                <a:cs typeface="Helvetica Neue"/>
                <a:sym typeface="Helvetica Neue"/>
              </a:rPr>
              <a:t>a directory walker</a:t>
            </a:r>
          </a:p>
        </p:txBody>
      </p:sp>
    </p:spTree>
    <p:extLst>
      <p:ext uri="{BB962C8B-B14F-4D97-AF65-F5344CB8AC3E}">
        <p14:creationId xmlns:p14="http://schemas.microsoft.com/office/powerpoint/2010/main" val="200651204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err="1" smtClean="0">
                <a:solidFill>
                  <a:srgbClr val="FFFFFF"/>
                </a:solidFill>
                <a:latin typeface="Helvetica Neue"/>
                <a:ea typeface="Helvetica Neue"/>
                <a:cs typeface="Helvetica Neue"/>
                <a:sym typeface="Helvetica Neue"/>
              </a:rPr>
              <a:t>Opdracht</a:t>
            </a:r>
            <a:r>
              <a:rPr lang="en-US" dirty="0"/>
              <a:t> </a:t>
            </a:r>
            <a:r>
              <a:rPr lang="en-US" dirty="0" smtClean="0"/>
              <a:t>Node</a:t>
            </a:r>
            <a:endParaRPr lang="en-US" sz="5200" b="0" i="0" u="none" strike="noStrike" cap="none" dirty="0">
              <a:solidFill>
                <a:srgbClr val="FFFFFF"/>
              </a:solidFill>
              <a:latin typeface="Helvetica Neue"/>
              <a:ea typeface="Helvetica Neue"/>
              <a:cs typeface="Helvetica Neue"/>
              <a:sym typeface="Helvetica Neue"/>
            </a:endParaRPr>
          </a:p>
        </p:txBody>
      </p:sp>
      <p:sp>
        <p:nvSpPr>
          <p:cNvPr id="289" name="Shape 289"/>
          <p:cNvSpPr txBox="1">
            <a:spLocks noGrp="1"/>
          </p:cNvSpPr>
          <p:nvPr>
            <p:ph type="body" idx="1"/>
          </p:nvPr>
        </p:nvSpPr>
        <p:spPr>
          <a:xfrm>
            <a:off x="669726" y="1369590"/>
            <a:ext cx="7804500" cy="3315000"/>
          </a:xfrm>
          <a:prstGeom prst="rect">
            <a:avLst/>
          </a:prstGeom>
          <a:noFill/>
          <a:ln>
            <a:noFill/>
          </a:ln>
        </p:spPr>
        <p:txBody>
          <a:bodyPr lIns="32750" tIns="32750" rIns="32750" bIns="32750" anchor="ctr" anchorCtr="0">
            <a:noAutofit/>
          </a:bodyPr>
          <a:lstStyle/>
          <a:p>
            <a:pPr marL="114300" indent="0" algn="ctr">
              <a:buNone/>
            </a:pPr>
            <a:r>
              <a:rPr lang="en-US" b="1" dirty="0">
                <a:solidFill>
                  <a:srgbClr val="FFFF00"/>
                </a:solidFill>
              </a:rPr>
              <a:t>How to read recursively a directory in </a:t>
            </a:r>
            <a:r>
              <a:rPr lang="en-US" b="1" dirty="0" err="1">
                <a:solidFill>
                  <a:srgbClr val="FFFF00"/>
                </a:solidFill>
              </a:rPr>
              <a:t>Node.js</a:t>
            </a:r>
            <a:endParaRPr lang="en-US" b="1" dirty="0">
              <a:solidFill>
                <a:srgbClr val="FFFF00"/>
              </a:solidFill>
            </a:endParaRPr>
          </a:p>
          <a:p>
            <a:pPr marL="114300" indent="0" algn="ctr">
              <a:buNone/>
            </a:pPr>
            <a:endParaRPr lang="en-US" b="1" dirty="0">
              <a:solidFill>
                <a:srgbClr val="FFFF00"/>
              </a:solidFill>
            </a:endParaRPr>
          </a:p>
        </p:txBody>
      </p:sp>
      <p:pic>
        <p:nvPicPr>
          <p:cNvPr id="2" name="Picture 1"/>
          <p:cNvPicPr>
            <a:picLocks noChangeAspect="1"/>
          </p:cNvPicPr>
          <p:nvPr/>
        </p:nvPicPr>
        <p:blipFill>
          <a:blip r:embed="rId3"/>
          <a:stretch>
            <a:fillRect/>
          </a:stretch>
        </p:blipFill>
        <p:spPr>
          <a:xfrm>
            <a:off x="5165766" y="3219121"/>
            <a:ext cx="3126895" cy="1758879"/>
          </a:xfrm>
          <a:prstGeom prst="rect">
            <a:avLst/>
          </a:prstGeom>
        </p:spPr>
      </p:pic>
    </p:spTree>
    <p:extLst>
      <p:ext uri="{BB962C8B-B14F-4D97-AF65-F5344CB8AC3E}">
        <p14:creationId xmlns:p14="http://schemas.microsoft.com/office/powerpoint/2010/main" val="4047077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Readme</a:t>
            </a:r>
            <a:endParaRPr lang="en-US" dirty="0"/>
          </a:p>
        </p:txBody>
      </p:sp>
      <p:sp>
        <p:nvSpPr>
          <p:cNvPr id="3" name="Text Placeholder 2"/>
          <p:cNvSpPr>
            <a:spLocks noGrp="1"/>
          </p:cNvSpPr>
          <p:nvPr>
            <p:ph type="body" idx="1"/>
          </p:nvPr>
        </p:nvSpPr>
        <p:spPr/>
        <p:txBody>
          <a:bodyPr/>
          <a:lstStyle/>
          <a:p>
            <a:pPr marL="114300" indent="0" algn="ctr">
              <a:buNone/>
            </a:pPr>
            <a:r>
              <a:rPr lang="en-US" dirty="0" smtClean="0"/>
              <a:t>Open Readme for instructions</a:t>
            </a:r>
            <a:endParaRPr lang="en-US" dirty="0"/>
          </a:p>
        </p:txBody>
      </p:sp>
    </p:spTree>
    <p:extLst>
      <p:ext uri="{BB962C8B-B14F-4D97-AF65-F5344CB8AC3E}">
        <p14:creationId xmlns:p14="http://schemas.microsoft.com/office/powerpoint/2010/main" val="4894968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Package.json</a:t>
            </a:r>
            <a:endParaRPr lang="en-US" dirty="0"/>
          </a:p>
        </p:txBody>
      </p:sp>
      <p:sp>
        <p:nvSpPr>
          <p:cNvPr id="3" name="Text Placeholder 2"/>
          <p:cNvSpPr>
            <a:spLocks noGrp="1"/>
          </p:cNvSpPr>
          <p:nvPr>
            <p:ph type="body" idx="1"/>
          </p:nvPr>
        </p:nvSpPr>
        <p:spPr/>
        <p:txBody>
          <a:bodyPr/>
          <a:lstStyle/>
          <a:p>
            <a:r>
              <a:rPr lang="en-US" dirty="0" err="1" smtClean="0"/>
              <a:t>Package.json</a:t>
            </a:r>
            <a:r>
              <a:rPr lang="en-US" dirty="0" smtClean="0"/>
              <a:t> is </a:t>
            </a:r>
            <a:r>
              <a:rPr lang="en-US" dirty="0"/>
              <a:t>important for </a:t>
            </a:r>
            <a:r>
              <a:rPr lang="en-US" b="1" dirty="0"/>
              <a:t>NPM</a:t>
            </a:r>
            <a:r>
              <a:rPr lang="en-US" dirty="0"/>
              <a:t>. </a:t>
            </a:r>
            <a:endParaRPr lang="en-US" dirty="0" smtClean="0"/>
          </a:p>
          <a:p>
            <a:r>
              <a:rPr lang="en-US" dirty="0" smtClean="0"/>
              <a:t>With </a:t>
            </a:r>
            <a:r>
              <a:rPr lang="en-US" dirty="0"/>
              <a:t>this file you can declare all your dependencies and install them.</a:t>
            </a:r>
          </a:p>
          <a:p>
            <a:endParaRPr lang="en-US" dirty="0"/>
          </a:p>
        </p:txBody>
      </p:sp>
    </p:spTree>
    <p:extLst>
      <p:ext uri="{BB962C8B-B14F-4D97-AF65-F5344CB8AC3E}">
        <p14:creationId xmlns:p14="http://schemas.microsoft.com/office/powerpoint/2010/main" val="21117445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1</a:t>
            </a:r>
            <a:endParaRPr lang="en-US" dirty="0"/>
          </a:p>
        </p:txBody>
      </p:sp>
      <p:sp>
        <p:nvSpPr>
          <p:cNvPr id="3" name="Text Placeholder 2"/>
          <p:cNvSpPr>
            <a:spLocks noGrp="1"/>
          </p:cNvSpPr>
          <p:nvPr>
            <p:ph type="body" idx="1"/>
          </p:nvPr>
        </p:nvSpPr>
        <p:spPr/>
        <p:txBody>
          <a:bodyPr/>
          <a:lstStyle/>
          <a:p>
            <a:r>
              <a:rPr lang="en-US" dirty="0"/>
              <a:t>Open your prompt/shell/terminal in </a:t>
            </a:r>
            <a:r>
              <a:rPr lang="en-US" b="1" u="sng" dirty="0"/>
              <a:t>this </a:t>
            </a:r>
            <a:r>
              <a:rPr lang="en-US" b="1" u="sng" dirty="0" smtClean="0"/>
              <a:t>directory</a:t>
            </a:r>
          </a:p>
          <a:p>
            <a:r>
              <a:rPr lang="en-US" dirty="0" smtClean="0"/>
              <a:t>and type:  </a:t>
            </a:r>
            <a:r>
              <a:rPr lang="en-US" b="1" dirty="0" smtClean="0"/>
              <a:t>`</a:t>
            </a:r>
            <a:r>
              <a:rPr lang="en-US" b="1" dirty="0" err="1" smtClean="0">
                <a:solidFill>
                  <a:srgbClr val="FFC000"/>
                </a:solidFill>
              </a:rPr>
              <a:t>npm</a:t>
            </a:r>
            <a:r>
              <a:rPr lang="en-US" b="1" dirty="0" smtClean="0">
                <a:solidFill>
                  <a:srgbClr val="FFC000"/>
                </a:solidFill>
              </a:rPr>
              <a:t> install --save </a:t>
            </a:r>
            <a:r>
              <a:rPr lang="en-US" b="1" dirty="0" err="1" smtClean="0">
                <a:solidFill>
                  <a:srgbClr val="FFC000"/>
                </a:solidFill>
              </a:rPr>
              <a:t>filewalker</a:t>
            </a:r>
            <a:r>
              <a:rPr lang="en-US" b="1" dirty="0" smtClean="0"/>
              <a:t>`</a:t>
            </a:r>
          </a:p>
          <a:p>
            <a:endParaRPr lang="en-US" dirty="0"/>
          </a:p>
        </p:txBody>
      </p:sp>
    </p:spTree>
    <p:extLst>
      <p:ext uri="{BB962C8B-B14F-4D97-AF65-F5344CB8AC3E}">
        <p14:creationId xmlns:p14="http://schemas.microsoft.com/office/powerpoint/2010/main" val="6287708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726" y="347700"/>
            <a:ext cx="7804500" cy="1138500"/>
          </a:xfrm>
        </p:spPr>
        <p:txBody>
          <a:bodyPr/>
          <a:lstStyle/>
          <a:p>
            <a:r>
              <a:rPr lang="en-US" dirty="0" smtClean="0"/>
              <a:t>What is generated</a:t>
            </a:r>
            <a:endParaRPr lang="en-US" dirty="0"/>
          </a:p>
        </p:txBody>
      </p:sp>
      <p:sp>
        <p:nvSpPr>
          <p:cNvPr id="3" name="Text Placeholder 2"/>
          <p:cNvSpPr>
            <a:spLocks noGrp="1"/>
          </p:cNvSpPr>
          <p:nvPr>
            <p:ph type="body" idx="1"/>
          </p:nvPr>
        </p:nvSpPr>
        <p:spPr/>
        <p:txBody>
          <a:bodyPr/>
          <a:lstStyle/>
          <a:p>
            <a:pPr marL="114300" indent="0">
              <a:buNone/>
            </a:pPr>
            <a:r>
              <a:rPr lang="en-US" dirty="0"/>
              <a:t>A couple of things have happened:</a:t>
            </a:r>
          </a:p>
          <a:p>
            <a:r>
              <a:rPr lang="en-US" dirty="0" smtClean="0"/>
              <a:t>NPM </a:t>
            </a:r>
            <a:r>
              <a:rPr lang="en-US" dirty="0"/>
              <a:t>installed the `</a:t>
            </a:r>
            <a:r>
              <a:rPr lang="en-US" dirty="0" err="1">
                <a:solidFill>
                  <a:srgbClr val="FFC000"/>
                </a:solidFill>
              </a:rPr>
              <a:t>filewalker</a:t>
            </a:r>
            <a:r>
              <a:rPr lang="en-US" dirty="0"/>
              <a:t>` dependency locally in the </a:t>
            </a:r>
            <a:r>
              <a:rPr lang="en-US" i="1" dirty="0" err="1">
                <a:solidFill>
                  <a:srgbClr val="FFFF00"/>
                </a:solidFill>
              </a:rPr>
              <a:t>node_modules</a:t>
            </a:r>
            <a:r>
              <a:rPr lang="en-US" dirty="0"/>
              <a:t> folder</a:t>
            </a:r>
          </a:p>
          <a:p>
            <a:r>
              <a:rPr lang="en-US" dirty="0" smtClean="0"/>
              <a:t>NPM </a:t>
            </a:r>
            <a:r>
              <a:rPr lang="en-US" dirty="0"/>
              <a:t>add `</a:t>
            </a:r>
            <a:r>
              <a:rPr lang="en-US" dirty="0" err="1">
                <a:solidFill>
                  <a:srgbClr val="FFC000"/>
                </a:solidFill>
              </a:rPr>
              <a:t>filewalker</a:t>
            </a:r>
            <a:r>
              <a:rPr lang="en-US" dirty="0"/>
              <a:t>` to the dependency </a:t>
            </a:r>
            <a:r>
              <a:rPr lang="en-US" dirty="0" smtClean="0"/>
              <a:t>list in </a:t>
            </a:r>
            <a:r>
              <a:rPr lang="en-US" dirty="0" err="1" smtClean="0">
                <a:solidFill>
                  <a:srgbClr val="92D050"/>
                </a:solidFill>
              </a:rPr>
              <a:t>package.json</a:t>
            </a:r>
            <a:endParaRPr lang="en-US" dirty="0">
              <a:solidFill>
                <a:srgbClr val="92D050"/>
              </a:solidFill>
            </a:endParaRPr>
          </a:p>
          <a:p>
            <a:endParaRPr lang="en-US" dirty="0"/>
          </a:p>
        </p:txBody>
      </p:sp>
    </p:spTree>
    <p:extLst>
      <p:ext uri="{BB962C8B-B14F-4D97-AF65-F5344CB8AC3E}">
        <p14:creationId xmlns:p14="http://schemas.microsoft.com/office/powerpoint/2010/main" val="21317629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lgn="ctr">
              <a:buNone/>
            </a:pPr>
            <a:r>
              <a:rPr lang="en-US" b="1" dirty="0">
                <a:solidFill>
                  <a:srgbClr val="FFC000"/>
                </a:solidFill>
              </a:rPr>
              <a:t>Great</a:t>
            </a:r>
            <a:r>
              <a:rPr lang="en-US" b="1" dirty="0" smtClean="0">
                <a:solidFill>
                  <a:srgbClr val="FFC000"/>
                </a:solidFill>
              </a:rPr>
              <a:t>!</a:t>
            </a:r>
          </a:p>
          <a:p>
            <a:pPr marL="114300" indent="0" algn="ctr">
              <a:buNone/>
            </a:pPr>
            <a:r>
              <a:rPr lang="en-US" b="1" dirty="0" smtClean="0">
                <a:solidFill>
                  <a:srgbClr val="FFC000"/>
                </a:solidFill>
              </a:rPr>
              <a:t> </a:t>
            </a:r>
            <a:r>
              <a:rPr lang="en-US" b="1" dirty="0">
                <a:solidFill>
                  <a:srgbClr val="FFC000"/>
                </a:solidFill>
              </a:rPr>
              <a:t>This means that we are now able to use this dependency.</a:t>
            </a:r>
          </a:p>
        </p:txBody>
      </p:sp>
    </p:spTree>
    <p:extLst>
      <p:ext uri="{BB962C8B-B14F-4D97-AF65-F5344CB8AC3E}">
        <p14:creationId xmlns:p14="http://schemas.microsoft.com/office/powerpoint/2010/main" val="207031859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2 </a:t>
            </a:r>
            <a:r>
              <a:rPr lang="en-US" dirty="0" smtClean="0">
                <a:solidFill>
                  <a:srgbClr val="FFC000"/>
                </a:solidFill>
              </a:rPr>
              <a:t>Use the dependency</a:t>
            </a:r>
            <a:endParaRPr lang="en-US" dirty="0">
              <a:solidFill>
                <a:srgbClr val="FFC000"/>
              </a:solidFill>
            </a:endParaRPr>
          </a:p>
        </p:txBody>
      </p:sp>
      <p:sp>
        <p:nvSpPr>
          <p:cNvPr id="3" name="Text Placeholder 2"/>
          <p:cNvSpPr>
            <a:spLocks noGrp="1"/>
          </p:cNvSpPr>
          <p:nvPr>
            <p:ph type="body" idx="1"/>
          </p:nvPr>
        </p:nvSpPr>
        <p:spPr/>
        <p:txBody>
          <a:bodyPr/>
          <a:lstStyle/>
          <a:p>
            <a:pPr marL="114300" indent="0" algn="ctr">
              <a:buNone/>
            </a:pPr>
            <a:r>
              <a:rPr lang="en-US" dirty="0" smtClean="0"/>
              <a:t>Open:</a:t>
            </a:r>
          </a:p>
          <a:p>
            <a:pPr marL="114300" indent="0" algn="ctr">
              <a:buNone/>
            </a:pPr>
            <a:r>
              <a:rPr lang="en-US" dirty="0" smtClean="0"/>
              <a:t> </a:t>
            </a:r>
            <a:r>
              <a:rPr lang="en-US" b="1" dirty="0" smtClean="0">
                <a:solidFill>
                  <a:srgbClr val="FFC000"/>
                </a:solidFill>
              </a:rPr>
              <a:t>`</a:t>
            </a:r>
            <a:r>
              <a:rPr lang="en-US" b="1" dirty="0" err="1" smtClean="0">
                <a:solidFill>
                  <a:srgbClr val="FFC000"/>
                </a:solidFill>
              </a:rPr>
              <a:t>nodeScript.js</a:t>
            </a:r>
            <a:r>
              <a:rPr lang="en-US" b="1" dirty="0">
                <a:solidFill>
                  <a:srgbClr val="FFC000"/>
                </a:solidFill>
              </a:rPr>
              <a:t>`</a:t>
            </a:r>
          </a:p>
        </p:txBody>
      </p:sp>
    </p:spTree>
    <p:extLst>
      <p:ext uri="{BB962C8B-B14F-4D97-AF65-F5344CB8AC3E}">
        <p14:creationId xmlns:p14="http://schemas.microsoft.com/office/powerpoint/2010/main" val="167026596"/>
      </p:ext>
    </p:extLst>
  </p:cSld>
  <p:clrMapOvr>
    <a:masterClrMapping/>
  </p:clrMapOvr>
</p:sld>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7424</TotalTime>
  <Words>2041</Words>
  <Application>Microsoft Macintosh PowerPoint</Application>
  <PresentationFormat>On-screen Show (16:9)</PresentationFormat>
  <Paragraphs>464</Paragraphs>
  <Slides>124</Slides>
  <Notes>64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124</vt:i4>
      </vt:variant>
    </vt:vector>
  </HeadingPairs>
  <TitlesOfParts>
    <vt:vector size="129" baseType="lpstr">
      <vt:lpstr>Consolas</vt:lpstr>
      <vt:lpstr>Helvetica Neue</vt:lpstr>
      <vt:lpstr>Wingdings</vt:lpstr>
      <vt:lpstr>Arial</vt:lpstr>
      <vt:lpstr>Black</vt:lpstr>
      <vt:lpstr>JavaScript - language</vt:lpstr>
      <vt:lpstr>Requirements</vt:lpstr>
      <vt:lpstr>Overview</vt:lpstr>
      <vt:lpstr>JavaScript</vt:lpstr>
      <vt:lpstr>JavaScript</vt:lpstr>
      <vt:lpstr>Client-side</vt:lpstr>
      <vt:lpstr>Server-side</vt:lpstr>
      <vt:lpstr>History</vt:lpstr>
      <vt:lpstr>ECMAScript</vt:lpstr>
      <vt:lpstr>ECMAScript</vt:lpstr>
      <vt:lpstr>ECMAScript</vt:lpstr>
      <vt:lpstr>JavaScript</vt:lpstr>
      <vt:lpstr>Starting point:</vt:lpstr>
      <vt:lpstr> What is JavaScript? </vt:lpstr>
      <vt:lpstr> Browser Console  </vt:lpstr>
      <vt:lpstr>Your First JavaScript Program  </vt:lpstr>
      <vt:lpstr>PowerPoint Presentation</vt:lpstr>
      <vt:lpstr>Three Layers of the Web  </vt:lpstr>
      <vt:lpstr>Keep all of these layers separate</vt:lpstr>
      <vt:lpstr>Tutorial</vt:lpstr>
      <vt:lpstr>Download</vt:lpstr>
      <vt:lpstr>PowerPoint Presentation</vt:lpstr>
      <vt:lpstr>PowerPoint Presentation</vt:lpstr>
      <vt:lpstr>PowerPoint Presentation</vt:lpstr>
      <vt:lpstr>PowerPoint Presentation</vt:lpstr>
      <vt:lpstr>PowerPoint Presentation</vt:lpstr>
      <vt:lpstr>Exercise 1</vt:lpstr>
      <vt:lpstr>Exercise 1</vt:lpstr>
      <vt:lpstr>PowerPoint Presentation</vt:lpstr>
      <vt:lpstr>PowerPoint Presentation</vt:lpstr>
      <vt:lpstr>PowerPoint Presentation</vt:lpstr>
      <vt:lpstr>PowerPoint Presentation</vt:lpstr>
      <vt:lpstr>PowerPoint Presentation</vt:lpstr>
      <vt:lpstr>Variables</vt:lpstr>
      <vt:lpstr>Variables</vt:lpstr>
      <vt:lpstr>Variables</vt:lpstr>
      <vt:lpstr>Identifiers</vt:lpstr>
      <vt:lpstr>Types</vt:lpstr>
      <vt:lpstr>Built-in values</vt:lpstr>
      <vt:lpstr>Conditionals</vt:lpstr>
      <vt:lpstr>“”   vs   ‘’</vt:lpstr>
      <vt:lpstr>Conditionals</vt:lpstr>
      <vt:lpstr>Conditionals</vt:lpstr>
      <vt:lpstr>Truthy   Falsy</vt:lpstr>
      <vt:lpstr>PowerPoint Presentation</vt:lpstr>
      <vt:lpstr>== vs ===</vt:lpstr>
      <vt:lpstr>Conditionals</vt:lpstr>
      <vt:lpstr>Example</vt:lpstr>
      <vt:lpstr>Infix operators same as Java</vt:lpstr>
      <vt:lpstr>Functions</vt:lpstr>
      <vt:lpstr>Functions = Procedure</vt:lpstr>
      <vt:lpstr>Make your own functions</vt:lpstr>
      <vt:lpstr>Use of “var”</vt:lpstr>
      <vt:lpstr>Functions</vt:lpstr>
      <vt:lpstr>Events</vt:lpstr>
      <vt:lpstr>onclick Event</vt:lpstr>
      <vt:lpstr>Exercise 2</vt:lpstr>
      <vt:lpstr>Exercise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vt:lpstr>
      <vt:lpstr>PowerPoint Presentation</vt:lpstr>
      <vt:lpstr>Iterators</vt:lpstr>
      <vt:lpstr>PowerPoint Presentation</vt:lpstr>
      <vt:lpstr>Arrays</vt:lpstr>
      <vt:lpstr>Arrays</vt:lpstr>
      <vt:lpstr>Arrays</vt:lpstr>
      <vt:lpstr>Objects</vt:lpstr>
      <vt:lpstr>Objects</vt:lpstr>
      <vt:lpstr>Associative Array / Dictionary</vt:lpstr>
      <vt:lpstr>JSON</vt:lpstr>
      <vt:lpstr>PowerPoint Presentation</vt:lpstr>
      <vt:lpstr>JSON</vt:lpstr>
      <vt:lpstr>PowerPoint Presentation</vt:lpstr>
      <vt:lpstr>Valid JSON </vt:lpstr>
      <vt:lpstr>JSON</vt:lpstr>
      <vt:lpstr>JSON.parse( )</vt:lpstr>
      <vt:lpstr>JSON.stringify( )</vt:lpstr>
      <vt:lpstr>Debugging in Chrome</vt:lpstr>
      <vt:lpstr>PowerPoint Presentation</vt:lpstr>
      <vt:lpstr>Node.js provides a JavaScript runtime environment </vt:lpstr>
      <vt:lpstr>Goals</vt:lpstr>
      <vt:lpstr>Applications</vt:lpstr>
      <vt:lpstr>History</vt:lpstr>
      <vt:lpstr>Utilities</vt:lpstr>
      <vt:lpstr>Opdracht Node</vt:lpstr>
      <vt:lpstr>Opdracht Node</vt:lpstr>
      <vt:lpstr>Readme</vt:lpstr>
      <vt:lpstr>Package.json</vt:lpstr>
      <vt:lpstr>Step 1</vt:lpstr>
      <vt:lpstr>What is generated</vt:lpstr>
      <vt:lpstr>PowerPoint Presentation</vt:lpstr>
      <vt:lpstr>Step 2 Use the dependency</vt:lpstr>
      <vt:lpstr>PowerPoint Presentation</vt:lpstr>
      <vt:lpstr>Step 3</vt:lpstr>
      <vt:lpstr>Step 4 Execute script</vt:lpstr>
      <vt:lpstr>PowerPoint Presentation</vt:lpstr>
      <vt:lpstr>Exercise create REST-API</vt:lpstr>
      <vt:lpstr>PowerPoint Presentation</vt:lpstr>
      <vt:lpstr>PowerPoint Presentation</vt:lpstr>
      <vt:lpstr>Building blocks</vt:lpstr>
      <vt:lpstr>Send a Request To a Server?</vt:lpstr>
      <vt:lpstr>Async Programming</vt:lpstr>
      <vt:lpstr>What is HTTP?</vt:lpstr>
      <vt:lpstr>HTTP Methods</vt:lpstr>
      <vt:lpstr>GET Method</vt:lpstr>
      <vt:lpstr>POST Method</vt:lpstr>
      <vt:lpstr>HTTP Request Methods</vt:lpstr>
      <vt:lpstr>Sync vs Async Programming</vt:lpstr>
      <vt:lpstr>Async Programming</vt:lpstr>
      <vt:lpstr>Send a Request To a Server?</vt:lpstr>
      <vt:lpstr>PowerPoint Presentation</vt:lpstr>
      <vt:lpstr>Synchronous GET</vt:lpstr>
      <vt:lpstr>Synchronous</vt:lpstr>
      <vt:lpstr>Synchronous POST</vt:lpstr>
      <vt:lpstr>PowerPoint Presentation</vt:lpstr>
      <vt:lpstr>Async POST JSON</vt:lpstr>
      <vt:lpstr>See also</vt:lpstr>
    </vt:vector>
  </TitlesOfParts>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 - language</dc:title>
  <cp:lastModifiedBy>Eijgermans, Peter</cp:lastModifiedBy>
  <cp:revision>81</cp:revision>
  <dcterms:modified xsi:type="dcterms:W3CDTF">2018-07-09T21:59:00Z</dcterms:modified>
</cp:coreProperties>
</file>